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331" r:id="rId1"/>
  </p:sldMasterIdLst>
  <p:notesMasterIdLst>
    <p:notesMasterId r:id="rId41"/>
  </p:notesMasterIdLst>
  <p:sldIdLst>
    <p:sldId id="370" r:id="rId2"/>
    <p:sldId id="384" r:id="rId3"/>
    <p:sldId id="375" r:id="rId4"/>
    <p:sldId id="398" r:id="rId5"/>
    <p:sldId id="397" r:id="rId6"/>
    <p:sldId id="424" r:id="rId7"/>
    <p:sldId id="399" r:id="rId8"/>
    <p:sldId id="400" r:id="rId9"/>
    <p:sldId id="402" r:id="rId10"/>
    <p:sldId id="401" r:id="rId11"/>
    <p:sldId id="403" r:id="rId12"/>
    <p:sldId id="423" r:id="rId13"/>
    <p:sldId id="404" r:id="rId14"/>
    <p:sldId id="405" r:id="rId15"/>
    <p:sldId id="406" r:id="rId16"/>
    <p:sldId id="407" r:id="rId17"/>
    <p:sldId id="359" r:id="rId18"/>
    <p:sldId id="395" r:id="rId19"/>
    <p:sldId id="425" r:id="rId20"/>
    <p:sldId id="426" r:id="rId21"/>
    <p:sldId id="368" r:id="rId22"/>
    <p:sldId id="408" r:id="rId23"/>
    <p:sldId id="409" r:id="rId24"/>
    <p:sldId id="360" r:id="rId25"/>
    <p:sldId id="413" r:id="rId26"/>
    <p:sldId id="414" r:id="rId27"/>
    <p:sldId id="412" r:id="rId28"/>
    <p:sldId id="415" r:id="rId29"/>
    <p:sldId id="416" r:id="rId30"/>
    <p:sldId id="417" r:id="rId31"/>
    <p:sldId id="382" r:id="rId32"/>
    <p:sldId id="381" r:id="rId33"/>
    <p:sldId id="344" r:id="rId34"/>
    <p:sldId id="419" r:id="rId35"/>
    <p:sldId id="418" r:id="rId36"/>
    <p:sldId id="427" r:id="rId37"/>
    <p:sldId id="422" r:id="rId38"/>
    <p:sldId id="420" r:id="rId39"/>
    <p:sldId id="349" r:id="rId40"/>
  </p:sldIdLst>
  <p:sldSz cx="9144000" cy="6858000" type="letter"/>
  <p:notesSz cx="9345613" cy="7045325"/>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p15="http://schemas.microsoft.com/office/powerpoint/2012/main" xmlns="">
        <p15:guide id="1" orient="horz" pos="2219">
          <p15:clr>
            <a:srgbClr val="A4A3A4"/>
          </p15:clr>
        </p15:guide>
        <p15:guide id="2" pos="29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ia Chamorro" initials="KC" lastIdx="0" clrIdx="0"/>
  <p:cmAuthor id="1" name="User" initials="U" lastIdx="4" clrIdx="1"/>
  <p:cmAuthor id="2" name="Planificacion" initials="P"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38"/>
    <a:srgbClr val="336BBD"/>
    <a:srgbClr val="FFFFCC"/>
    <a:srgbClr val="FFCCFF"/>
    <a:srgbClr val="619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0" autoAdjust="0"/>
    <p:restoredTop sz="95849" autoAdjust="0"/>
  </p:normalViewPr>
  <p:slideViewPr>
    <p:cSldViewPr>
      <p:cViewPr>
        <p:scale>
          <a:sx n="63" d="100"/>
          <a:sy n="63" d="100"/>
        </p:scale>
        <p:origin x="-528" y="180"/>
      </p:cViewPr>
      <p:guideLst>
        <p:guide orient="horz" pos="2160"/>
        <p:guide pos="384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1428"/>
    </p:cViewPr>
  </p:sorterViewPr>
  <p:notesViewPr>
    <p:cSldViewPr>
      <p:cViewPr varScale="1">
        <p:scale>
          <a:sx n="103" d="100"/>
          <a:sy n="103" d="100"/>
        </p:scale>
        <p:origin x="-720" y="-102"/>
      </p:cViewPr>
      <p:guideLst>
        <p:guide orient="horz" pos="2219"/>
        <p:guide pos="29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49713" cy="352425"/>
          </a:xfrm>
          <a:prstGeom prst="rect">
            <a:avLst/>
          </a:prstGeom>
        </p:spPr>
        <p:txBody>
          <a:bodyPr vert="horz" lIns="91440" tIns="45720" rIns="91440" bIns="45720" rtlCol="0"/>
          <a:lstStyle>
            <a:lvl1pPr algn="l">
              <a:defRPr sz="1200"/>
            </a:lvl1pPr>
          </a:lstStyle>
          <a:p>
            <a:endParaRPr lang="es-NI" dirty="0"/>
          </a:p>
        </p:txBody>
      </p:sp>
      <p:sp>
        <p:nvSpPr>
          <p:cNvPr id="3" name="2 Marcador de fecha"/>
          <p:cNvSpPr>
            <a:spLocks noGrp="1"/>
          </p:cNvSpPr>
          <p:nvPr>
            <p:ph type="dt" idx="1"/>
          </p:nvPr>
        </p:nvSpPr>
        <p:spPr>
          <a:xfrm>
            <a:off x="5294313" y="0"/>
            <a:ext cx="4049712" cy="352425"/>
          </a:xfrm>
          <a:prstGeom prst="rect">
            <a:avLst/>
          </a:prstGeom>
        </p:spPr>
        <p:txBody>
          <a:bodyPr vert="horz" lIns="91440" tIns="45720" rIns="91440" bIns="45720" rtlCol="0"/>
          <a:lstStyle>
            <a:lvl1pPr algn="r">
              <a:defRPr sz="1200"/>
            </a:lvl1pPr>
          </a:lstStyle>
          <a:p>
            <a:fld id="{A10862E2-3D0F-41C1-878D-5F8FA1691771}" type="datetimeFigureOut">
              <a:rPr lang="es-NI" smtClean="0"/>
              <a:pPr/>
              <a:t>31/01/2017</a:t>
            </a:fld>
            <a:endParaRPr lang="es-NI" dirty="0"/>
          </a:p>
        </p:txBody>
      </p:sp>
      <p:sp>
        <p:nvSpPr>
          <p:cNvPr id="4" name="3 Marcador de imagen de diapositiva"/>
          <p:cNvSpPr>
            <a:spLocks noGrp="1" noRot="1" noChangeAspect="1"/>
          </p:cNvSpPr>
          <p:nvPr>
            <p:ph type="sldImg" idx="2"/>
          </p:nvPr>
        </p:nvSpPr>
        <p:spPr>
          <a:xfrm>
            <a:off x="2911475" y="528638"/>
            <a:ext cx="3522663" cy="2641600"/>
          </a:xfrm>
          <a:prstGeom prst="rect">
            <a:avLst/>
          </a:prstGeom>
          <a:noFill/>
          <a:ln w="12700">
            <a:solidFill>
              <a:prstClr val="black"/>
            </a:solidFill>
          </a:ln>
        </p:spPr>
        <p:txBody>
          <a:bodyPr vert="horz" lIns="91440" tIns="45720" rIns="91440" bIns="45720" rtlCol="0" anchor="ctr"/>
          <a:lstStyle/>
          <a:p>
            <a:endParaRPr lang="es-NI" dirty="0"/>
          </a:p>
        </p:txBody>
      </p:sp>
      <p:sp>
        <p:nvSpPr>
          <p:cNvPr id="5" name="4 Marcador de notas"/>
          <p:cNvSpPr>
            <a:spLocks noGrp="1"/>
          </p:cNvSpPr>
          <p:nvPr>
            <p:ph type="body" sz="quarter" idx="3"/>
          </p:nvPr>
        </p:nvSpPr>
        <p:spPr>
          <a:xfrm>
            <a:off x="935038" y="3346450"/>
            <a:ext cx="7475537" cy="317023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6" name="5 Marcador de pie de página"/>
          <p:cNvSpPr>
            <a:spLocks noGrp="1"/>
          </p:cNvSpPr>
          <p:nvPr>
            <p:ph type="ftr" sz="quarter" idx="4"/>
          </p:nvPr>
        </p:nvSpPr>
        <p:spPr>
          <a:xfrm>
            <a:off x="0" y="6691313"/>
            <a:ext cx="4049713" cy="352425"/>
          </a:xfrm>
          <a:prstGeom prst="rect">
            <a:avLst/>
          </a:prstGeom>
        </p:spPr>
        <p:txBody>
          <a:bodyPr vert="horz" lIns="91440" tIns="45720" rIns="91440" bIns="45720" rtlCol="0" anchor="b"/>
          <a:lstStyle>
            <a:lvl1pPr algn="l">
              <a:defRPr sz="1200"/>
            </a:lvl1pPr>
          </a:lstStyle>
          <a:p>
            <a:endParaRPr lang="es-NI" dirty="0"/>
          </a:p>
        </p:txBody>
      </p:sp>
      <p:sp>
        <p:nvSpPr>
          <p:cNvPr id="7" name="6 Marcador de número de diapositiva"/>
          <p:cNvSpPr>
            <a:spLocks noGrp="1"/>
          </p:cNvSpPr>
          <p:nvPr>
            <p:ph type="sldNum" sz="quarter" idx="5"/>
          </p:nvPr>
        </p:nvSpPr>
        <p:spPr>
          <a:xfrm>
            <a:off x="5294313" y="6691313"/>
            <a:ext cx="4049712" cy="352425"/>
          </a:xfrm>
          <a:prstGeom prst="rect">
            <a:avLst/>
          </a:prstGeom>
        </p:spPr>
        <p:txBody>
          <a:bodyPr vert="horz" lIns="91440" tIns="45720" rIns="91440" bIns="45720" rtlCol="0" anchor="b"/>
          <a:lstStyle>
            <a:lvl1pPr algn="r">
              <a:defRPr sz="1200"/>
            </a:lvl1pPr>
          </a:lstStyle>
          <a:p>
            <a:fld id="{4BF584BA-13FA-4135-A274-EFD54604AE47}" type="slidenum">
              <a:rPr lang="es-NI" smtClean="0"/>
              <a:pPr/>
              <a:t>‹Nº›</a:t>
            </a:fld>
            <a:endParaRPr lang="es-NI" dirty="0"/>
          </a:p>
        </p:txBody>
      </p:sp>
    </p:spTree>
    <p:extLst>
      <p:ext uri="{BB962C8B-B14F-4D97-AF65-F5344CB8AC3E}">
        <p14:creationId xmlns:p14="http://schemas.microsoft.com/office/powerpoint/2010/main" val="289722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a:t>
            </a:r>
            <a:r>
              <a:rPr lang="es-NI" baseline="0" dirty="0" smtClean="0"/>
              <a:t> tomados 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17</a:t>
            </a:fld>
            <a:endParaRPr lang="es-NI" dirty="0"/>
          </a:p>
        </p:txBody>
      </p:sp>
    </p:spTree>
    <p:extLst>
      <p:ext uri="{BB962C8B-B14F-4D97-AF65-F5344CB8AC3E}">
        <p14:creationId xmlns:p14="http://schemas.microsoft.com/office/powerpoint/2010/main" val="1937975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33</a:t>
            </a:fld>
            <a:endParaRPr lang="es-NI" dirty="0"/>
          </a:p>
        </p:txBody>
      </p:sp>
    </p:spTree>
    <p:extLst>
      <p:ext uri="{BB962C8B-B14F-4D97-AF65-F5344CB8AC3E}">
        <p14:creationId xmlns:p14="http://schemas.microsoft.com/office/powerpoint/2010/main" val="172282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34</a:t>
            </a:fld>
            <a:endParaRPr lang="es-NI" dirty="0"/>
          </a:p>
        </p:txBody>
      </p:sp>
    </p:spTree>
    <p:extLst>
      <p:ext uri="{BB962C8B-B14F-4D97-AF65-F5344CB8AC3E}">
        <p14:creationId xmlns:p14="http://schemas.microsoft.com/office/powerpoint/2010/main" val="172282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35</a:t>
            </a:fld>
            <a:endParaRPr lang="es-NI" dirty="0"/>
          </a:p>
        </p:txBody>
      </p:sp>
    </p:spTree>
    <p:extLst>
      <p:ext uri="{BB962C8B-B14F-4D97-AF65-F5344CB8AC3E}">
        <p14:creationId xmlns:p14="http://schemas.microsoft.com/office/powerpoint/2010/main" val="172282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36</a:t>
            </a:fld>
            <a:endParaRPr lang="es-NI" dirty="0"/>
          </a:p>
        </p:txBody>
      </p:sp>
    </p:spTree>
    <p:extLst>
      <p:ext uri="{BB962C8B-B14F-4D97-AF65-F5344CB8AC3E}">
        <p14:creationId xmlns:p14="http://schemas.microsoft.com/office/powerpoint/2010/main" val="228433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37</a:t>
            </a:fld>
            <a:endParaRPr lang="es-NI" dirty="0"/>
          </a:p>
        </p:txBody>
      </p:sp>
    </p:spTree>
    <p:extLst>
      <p:ext uri="{BB962C8B-B14F-4D97-AF65-F5344CB8AC3E}">
        <p14:creationId xmlns:p14="http://schemas.microsoft.com/office/powerpoint/2010/main" val="172282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a:t>
            </a:r>
            <a:r>
              <a:rPr lang="es-NI" baseline="0" dirty="0" smtClean="0"/>
              <a:t>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38</a:t>
            </a:fld>
            <a:endParaRPr lang="es-NI" dirty="0"/>
          </a:p>
        </p:txBody>
      </p:sp>
    </p:spTree>
    <p:extLst>
      <p:ext uri="{BB962C8B-B14F-4D97-AF65-F5344CB8AC3E}">
        <p14:creationId xmlns:p14="http://schemas.microsoft.com/office/powerpoint/2010/main" val="172282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NI" dirty="0" smtClean="0"/>
              <a:t>Datos tomados del Estudio</a:t>
            </a:r>
            <a:r>
              <a:rPr lang="es-NI" baseline="0" dirty="0" smtClean="0"/>
              <a:t>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21</a:t>
            </a:fld>
            <a:endParaRPr lang="es-NI" dirty="0"/>
          </a:p>
        </p:txBody>
      </p:sp>
    </p:spTree>
    <p:extLst>
      <p:ext uri="{BB962C8B-B14F-4D97-AF65-F5344CB8AC3E}">
        <p14:creationId xmlns:p14="http://schemas.microsoft.com/office/powerpoint/2010/main" val="53215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24</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25</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26</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27</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28</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29</a:t>
            </a:fld>
            <a:endParaRPr lang="es-NI" dirty="0"/>
          </a:p>
        </p:txBody>
      </p:sp>
    </p:spTree>
    <p:extLst>
      <p:ext uri="{BB962C8B-B14F-4D97-AF65-F5344CB8AC3E}">
        <p14:creationId xmlns:p14="http://schemas.microsoft.com/office/powerpoint/2010/main" val="4783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NI" dirty="0" smtClean="0"/>
              <a:t>Datos tomados</a:t>
            </a:r>
            <a:r>
              <a:rPr lang="es-NI" baseline="0" dirty="0" smtClean="0"/>
              <a:t> </a:t>
            </a:r>
            <a:r>
              <a:rPr lang="es-NI" dirty="0" smtClean="0"/>
              <a:t>del Estudio de Factibilidad</a:t>
            </a:r>
            <a:endParaRPr lang="es-NI" dirty="0"/>
          </a:p>
        </p:txBody>
      </p:sp>
      <p:sp>
        <p:nvSpPr>
          <p:cNvPr id="4" name="3 Marcador de número de diapositiva"/>
          <p:cNvSpPr>
            <a:spLocks noGrp="1"/>
          </p:cNvSpPr>
          <p:nvPr>
            <p:ph type="sldNum" sz="quarter" idx="10"/>
          </p:nvPr>
        </p:nvSpPr>
        <p:spPr/>
        <p:txBody>
          <a:bodyPr/>
          <a:lstStyle/>
          <a:p>
            <a:fld id="{4BF584BA-13FA-4135-A274-EFD54604AE47}" type="slidenum">
              <a:rPr lang="es-NI" smtClean="0"/>
              <a:pPr/>
              <a:t>30</a:t>
            </a:fld>
            <a:endParaRPr lang="es-NI" dirty="0"/>
          </a:p>
        </p:txBody>
      </p:sp>
    </p:spTree>
    <p:extLst>
      <p:ext uri="{BB962C8B-B14F-4D97-AF65-F5344CB8AC3E}">
        <p14:creationId xmlns:p14="http://schemas.microsoft.com/office/powerpoint/2010/main" val="4783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11"/>
          </p:nvPr>
        </p:nvSpPr>
        <p:spPr/>
        <p:txBody>
          <a:bodyPr/>
          <a:lstStyle/>
          <a:p>
            <a:endParaRPr lang="es-NI" dirty="0"/>
          </a:p>
        </p:txBody>
      </p:sp>
      <p:sp>
        <p:nvSpPr>
          <p:cNvPr id="6" name="Slide Number Placeholder 5"/>
          <p:cNvSpPr>
            <a:spLocks noGrp="1"/>
          </p:cNvSpPr>
          <p:nvPr>
            <p:ph type="sldNum" sz="quarter" idx="12"/>
          </p:nvPr>
        </p:nvSpPr>
        <p:spPr/>
        <p:txBody>
          <a:bodyPr/>
          <a:lstStyle/>
          <a:p>
            <a:fld id="{0845DDB6-D017-4E67-BF96-B608A249B804}" type="slidenum">
              <a:rPr lang="es-NI" smtClean="0"/>
              <a:pPr/>
              <a:t>‹Nº›</a:t>
            </a:fld>
            <a:endParaRPr lang="es-NI"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1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11"/>
          </p:nvPr>
        </p:nvSpPr>
        <p:spPr/>
        <p:txBody>
          <a:bodyPr/>
          <a:lstStyle/>
          <a:p>
            <a:endParaRPr lang="es-NI" dirty="0"/>
          </a:p>
        </p:txBody>
      </p:sp>
      <p:sp>
        <p:nvSpPr>
          <p:cNvPr id="6" name="Slide Number Placeholder 5"/>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30329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11"/>
          </p:nvPr>
        </p:nvSpPr>
        <p:spPr/>
        <p:txBody>
          <a:bodyPr/>
          <a:lstStyle/>
          <a:p>
            <a:endParaRPr lang="es-NI" dirty="0"/>
          </a:p>
        </p:txBody>
      </p:sp>
      <p:sp>
        <p:nvSpPr>
          <p:cNvPr id="6" name="Slide Number Placeholder 5"/>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3196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11"/>
          </p:nvPr>
        </p:nvSpPr>
        <p:spPr/>
        <p:txBody>
          <a:bodyPr/>
          <a:lstStyle/>
          <a:p>
            <a:endParaRPr lang="es-NI" dirty="0"/>
          </a:p>
        </p:txBody>
      </p:sp>
      <p:sp>
        <p:nvSpPr>
          <p:cNvPr id="6" name="Slide Number Placeholder 5"/>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130593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11"/>
          </p:nvPr>
        </p:nvSpPr>
        <p:spPr/>
        <p:txBody>
          <a:bodyPr/>
          <a:lstStyle/>
          <a:p>
            <a:endParaRPr lang="es-NI" dirty="0"/>
          </a:p>
        </p:txBody>
      </p:sp>
      <p:sp>
        <p:nvSpPr>
          <p:cNvPr id="6" name="Slide Number Placeholder 5"/>
          <p:cNvSpPr>
            <a:spLocks noGrp="1"/>
          </p:cNvSpPr>
          <p:nvPr>
            <p:ph type="sldNum" sz="quarter" idx="12"/>
          </p:nvPr>
        </p:nvSpPr>
        <p:spPr/>
        <p:txBody>
          <a:bodyPr/>
          <a:lstStyle/>
          <a:p>
            <a:fld id="{0845DDB6-D017-4E67-BF96-B608A249B804}" type="slidenum">
              <a:rPr lang="es-NI" smtClean="0"/>
              <a:pPr/>
              <a:t>‹Nº›</a:t>
            </a:fld>
            <a:endParaRPr lang="es-NI"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2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6" name="Footer Placeholder 5"/>
          <p:cNvSpPr>
            <a:spLocks noGrp="1"/>
          </p:cNvSpPr>
          <p:nvPr>
            <p:ph type="ftr" sz="quarter" idx="11"/>
          </p:nvPr>
        </p:nvSpPr>
        <p:spPr/>
        <p:txBody>
          <a:bodyPr/>
          <a:lstStyle/>
          <a:p>
            <a:endParaRPr lang="es-NI" dirty="0"/>
          </a:p>
        </p:txBody>
      </p:sp>
      <p:sp>
        <p:nvSpPr>
          <p:cNvPr id="7" name="Slide Number Placeholder 6"/>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412783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8" name="Footer Placeholder 7"/>
          <p:cNvSpPr>
            <a:spLocks noGrp="1"/>
          </p:cNvSpPr>
          <p:nvPr>
            <p:ph type="ftr" sz="quarter" idx="11"/>
          </p:nvPr>
        </p:nvSpPr>
        <p:spPr/>
        <p:txBody>
          <a:bodyPr/>
          <a:lstStyle/>
          <a:p>
            <a:endParaRPr lang="es-NI" dirty="0"/>
          </a:p>
        </p:txBody>
      </p:sp>
      <p:sp>
        <p:nvSpPr>
          <p:cNvPr id="9" name="Slide Number Placeholder 8"/>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26499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4" name="Footer Placeholder 3"/>
          <p:cNvSpPr>
            <a:spLocks noGrp="1"/>
          </p:cNvSpPr>
          <p:nvPr>
            <p:ph type="ftr" sz="quarter" idx="11"/>
          </p:nvPr>
        </p:nvSpPr>
        <p:spPr/>
        <p:txBody>
          <a:bodyPr/>
          <a:lstStyle/>
          <a:p>
            <a:endParaRPr lang="es-NI" dirty="0"/>
          </a:p>
        </p:txBody>
      </p:sp>
      <p:sp>
        <p:nvSpPr>
          <p:cNvPr id="5" name="Slide Number Placeholder 4"/>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103952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NI" dirty="0"/>
          </a:p>
        </p:txBody>
      </p:sp>
      <p:sp>
        <p:nvSpPr>
          <p:cNvPr id="9" name="Slide Number Placeholder 8"/>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182813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2F12458-C7AF-4C8C-A45E-CFE651BB01D8}" type="datetimeFigureOut">
              <a:rPr lang="es-NI" smtClean="0"/>
              <a:pPr/>
              <a:t>31/01/2017</a:t>
            </a:fld>
            <a:endParaRPr lang="es-NI"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NI"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213813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F12458-C7AF-4C8C-A45E-CFE651BB01D8}" type="datetimeFigureOut">
              <a:rPr lang="es-NI" smtClean="0"/>
              <a:pPr/>
              <a:t>31/01/2017</a:t>
            </a:fld>
            <a:endParaRPr lang="es-NI" dirty="0"/>
          </a:p>
        </p:txBody>
      </p:sp>
      <p:sp>
        <p:nvSpPr>
          <p:cNvPr id="6" name="Footer Placeholder 5"/>
          <p:cNvSpPr>
            <a:spLocks noGrp="1"/>
          </p:cNvSpPr>
          <p:nvPr>
            <p:ph type="ftr" sz="quarter" idx="11"/>
          </p:nvPr>
        </p:nvSpPr>
        <p:spPr/>
        <p:txBody>
          <a:bodyPr/>
          <a:lstStyle/>
          <a:p>
            <a:endParaRPr lang="es-NI" dirty="0"/>
          </a:p>
        </p:txBody>
      </p:sp>
      <p:sp>
        <p:nvSpPr>
          <p:cNvPr id="7" name="Slide Number Placeholder 6"/>
          <p:cNvSpPr>
            <a:spLocks noGrp="1"/>
          </p:cNvSpPr>
          <p:nvPr>
            <p:ph type="sldNum" sz="quarter" idx="12"/>
          </p:nvPr>
        </p:nvSpPr>
        <p:spPr/>
        <p:txBody>
          <a:bodyPr/>
          <a:lstStyle/>
          <a:p>
            <a:fld id="{0845DDB6-D017-4E67-BF96-B608A249B804}" type="slidenum">
              <a:rPr lang="es-NI" smtClean="0"/>
              <a:pPr/>
              <a:t>‹Nº›</a:t>
            </a:fld>
            <a:endParaRPr lang="es-NI" dirty="0"/>
          </a:p>
        </p:txBody>
      </p:sp>
    </p:spTree>
    <p:extLst>
      <p:ext uri="{BB962C8B-B14F-4D97-AF65-F5344CB8AC3E}">
        <p14:creationId xmlns:p14="http://schemas.microsoft.com/office/powerpoint/2010/main" val="108743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2F12458-C7AF-4C8C-A45E-CFE651BB01D8}" type="datetimeFigureOut">
              <a:rPr lang="es-NI" smtClean="0"/>
              <a:pPr/>
              <a:t>31/01/2017</a:t>
            </a:fld>
            <a:endParaRPr lang="es-NI"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NI"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845DDB6-D017-4E67-BF96-B608A249B804}" type="slidenum">
              <a:rPr lang="es-NI" smtClean="0"/>
              <a:pPr/>
              <a:t>‹Nº›</a:t>
            </a:fld>
            <a:endParaRPr lang="es-NI"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7544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3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9.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w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5.jpg"/><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7.wmf"/><Relationship Id="rId10" Type="http://schemas.openxmlformats.org/officeDocument/2006/relationships/image" Target="../media/image30.wmf"/><Relationship Id="rId4" Type="http://schemas.openxmlformats.org/officeDocument/2006/relationships/image" Target="../media/image26.wmf"/><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3 Título"/>
          <p:cNvSpPr txBox="1">
            <a:spLocks/>
          </p:cNvSpPr>
          <p:nvPr/>
        </p:nvSpPr>
        <p:spPr>
          <a:xfrm>
            <a:off x="0" y="1326036"/>
            <a:ext cx="9144000" cy="5997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NI" sz="2400" b="1" dirty="0" smtClean="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MINISTERIO DE TRANSPORTE E INFRAESTRUCTURA</a:t>
            </a:r>
            <a:endParaRPr lang="es-NI" sz="2400"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9" name="2 Rectángulo"/>
          <p:cNvSpPr/>
          <p:nvPr/>
        </p:nvSpPr>
        <p:spPr>
          <a:xfrm>
            <a:off x="0" y="2332037"/>
            <a:ext cx="9144000"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NI" sz="2800" b="1" dirty="0">
                <a:ln w="11430"/>
                <a:solidFill>
                  <a:srgbClr val="0000FF"/>
                </a:solidFill>
                <a:effectLst>
                  <a:outerShdw blurRad="50800" dist="39000" dir="5460000" algn="tl">
                    <a:srgbClr val="000000">
                      <a:alpha val="38000"/>
                    </a:srgbClr>
                  </a:outerShdw>
                </a:effectLst>
                <a:latin typeface="Arial Narrow" pitchFamily="34" charset="0"/>
              </a:rPr>
              <a:t>PROYECTO: </a:t>
            </a:r>
          </a:p>
          <a:p>
            <a:pPr algn="ctr" fontAlgn="auto">
              <a:spcBef>
                <a:spcPts val="0"/>
              </a:spcBef>
              <a:spcAft>
                <a:spcPts val="0"/>
              </a:spcAft>
              <a:defRPr/>
            </a:pPr>
            <a:r>
              <a:rPr lang="es-NI" sz="2800" b="1" dirty="0">
                <a:ln w="11430"/>
                <a:solidFill>
                  <a:srgbClr val="0000FF"/>
                </a:solidFill>
                <a:effectLst>
                  <a:outerShdw blurRad="50800" dist="39000" dir="5460000" algn="tl">
                    <a:srgbClr val="000000">
                      <a:alpha val="38000"/>
                    </a:srgbClr>
                  </a:outerShdw>
                </a:effectLst>
                <a:latin typeface="Arial Narrow" pitchFamily="34" charset="0"/>
              </a:rPr>
              <a:t>CONSTRUCCIÓN DE LA CARRETERA LITORAL DEL PACIFICO</a:t>
            </a:r>
          </a:p>
          <a:p>
            <a:pPr algn="ctr" fontAlgn="auto">
              <a:spcBef>
                <a:spcPts val="0"/>
              </a:spcBef>
              <a:spcAft>
                <a:spcPts val="0"/>
              </a:spcAft>
              <a:defRPr/>
            </a:pPr>
            <a:r>
              <a:rPr lang="es-NI" sz="2800" b="1" dirty="0">
                <a:ln w="11430"/>
                <a:solidFill>
                  <a:srgbClr val="0000FF"/>
                </a:solidFill>
                <a:effectLst>
                  <a:outerShdw blurRad="50800" dist="39000" dir="5460000" algn="tl">
                    <a:srgbClr val="000000">
                      <a:alpha val="38000"/>
                    </a:srgbClr>
                  </a:outerShdw>
                </a:effectLst>
                <a:latin typeface="Arial Narrow" pitchFamily="34" charset="0"/>
              </a:rPr>
              <a:t>LONGITUD: </a:t>
            </a:r>
            <a:r>
              <a:rPr lang="es-NI" sz="2800" b="1" dirty="0" smtClean="0">
                <a:ln w="11430"/>
                <a:solidFill>
                  <a:srgbClr val="0000FF"/>
                </a:solidFill>
                <a:effectLst>
                  <a:outerShdw blurRad="50800" dist="39000" dir="5460000" algn="tl">
                    <a:srgbClr val="000000">
                      <a:alpha val="38000"/>
                    </a:srgbClr>
                  </a:outerShdw>
                </a:effectLst>
                <a:latin typeface="Arial Narrow" pitchFamily="34" charset="0"/>
              </a:rPr>
              <a:t>141 KM</a:t>
            </a:r>
            <a:endParaRPr lang="es-NI" sz="2800" b="1" dirty="0">
              <a:ln w="11430"/>
              <a:solidFill>
                <a:srgbClr val="0000FF"/>
              </a:solidFill>
              <a:effectLst>
                <a:outerShdw blurRad="50800" dist="39000" dir="5460000" algn="tl">
                  <a:srgbClr val="000000">
                    <a:alpha val="38000"/>
                  </a:srgbClr>
                </a:outerShdw>
              </a:effectLst>
              <a:latin typeface="Arial Narrow" pitchFamily="34" charset="0"/>
            </a:endParaRPr>
          </a:p>
        </p:txBody>
      </p:sp>
      <p:pic>
        <p:nvPicPr>
          <p:cNvPr id="30"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9" y="0"/>
            <a:ext cx="4476842" cy="1348649"/>
          </a:xfrm>
          <a:prstGeom prst="rect">
            <a:avLst/>
          </a:prstGeom>
        </p:spPr>
      </p:pic>
      <p:pic>
        <p:nvPicPr>
          <p:cNvPr id="36" name="0 Imagen" descr="topPapeleria_2017.wmf"/>
          <p:cNvPicPr/>
          <p:nvPr/>
        </p:nvPicPr>
        <p:blipFill rotWithShape="1">
          <a:blip r:embed="rId3"/>
          <a:srcRect l="58365" r="-1"/>
          <a:stretch/>
        </p:blipFill>
        <p:spPr>
          <a:xfrm>
            <a:off x="5724127" y="152041"/>
            <a:ext cx="2889605" cy="1108641"/>
          </a:xfrm>
          <a:prstGeom prst="rect">
            <a:avLst/>
          </a:prstGeom>
        </p:spPr>
      </p:pic>
      <p:pic>
        <p:nvPicPr>
          <p:cNvPr id="1027" name="Picture 4" descr="Descripción: A:\MVC-027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77072"/>
            <a:ext cx="2838976"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2253" y="4077072"/>
            <a:ext cx="2510227" cy="1974850"/>
          </a:xfrm>
          <a:prstGeom prst="rect">
            <a:avLst/>
          </a:prstGeom>
          <a:noFill/>
          <a:ln>
            <a:noFill/>
          </a:ln>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269" y="4077071"/>
            <a:ext cx="3052915" cy="198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7225515" y="6454549"/>
            <a:ext cx="1800200" cy="338554"/>
          </a:xfrm>
          <a:prstGeom prst="rect">
            <a:avLst/>
          </a:prstGeom>
          <a:noFill/>
        </p:spPr>
        <p:txBody>
          <a:bodyPr wrap="square" rtlCol="0">
            <a:spAutoFit/>
          </a:bodyPr>
          <a:lstStyle/>
          <a:p>
            <a:pPr algn="r"/>
            <a:r>
              <a:rPr lang="es-NI" sz="1600" b="1" dirty="0" smtClean="0">
                <a:solidFill>
                  <a:schemeClr val="bg1"/>
                </a:solidFill>
              </a:rPr>
              <a:t>Enero 2017</a:t>
            </a:r>
            <a:endParaRPr lang="es-NI" sz="1600" b="1" dirty="0">
              <a:solidFill>
                <a:schemeClr val="bg1"/>
              </a:solidFill>
            </a:endParaRPr>
          </a:p>
        </p:txBody>
      </p:sp>
    </p:spTree>
    <p:extLst>
      <p:ext uri="{BB962C8B-B14F-4D97-AF65-F5344CB8AC3E}">
        <p14:creationId xmlns:p14="http://schemas.microsoft.com/office/powerpoint/2010/main" val="1783095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1682526" y="260648"/>
            <a:ext cx="5922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2800" b="1" dirty="0">
                <a:latin typeface="Arial" charset="0"/>
              </a:rPr>
              <a:t>SITUACION ACTUAL</a:t>
            </a:r>
            <a:endParaRPr lang="es-ES" sz="2800" b="1" i="1" dirty="0">
              <a:latin typeface="Arial" charset="0"/>
            </a:endParaRPr>
          </a:p>
        </p:txBody>
      </p:sp>
      <p:sp>
        <p:nvSpPr>
          <p:cNvPr id="4" name="Text Box 33"/>
          <p:cNvSpPr txBox="1">
            <a:spLocks noChangeArrowheads="1"/>
          </p:cNvSpPr>
          <p:nvPr/>
        </p:nvSpPr>
        <p:spPr bwMode="auto">
          <a:xfrm>
            <a:off x="251520" y="908720"/>
            <a:ext cx="8496944" cy="5189113"/>
          </a:xfrm>
          <a:prstGeom prst="rect">
            <a:avLst/>
          </a:prstGeom>
          <a:noFill/>
          <a:ln>
            <a:noFill/>
          </a:ln>
          <a:effectLst/>
          <a:extLst>
            <a:ext uri="{909E8E84-426E-40DD-AFC4-6F175D3DCCD1}">
              <a14:hiddenFill xmlns:a14="http://schemas.microsoft.com/office/drawing/2010/main">
                <a:solidFill>
                  <a:srgbClr val="33CCCC">
                    <a:alpha val="50000"/>
                  </a:srgbClr>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30000"/>
              </a:lnSpc>
              <a:spcBef>
                <a:spcPct val="50000"/>
              </a:spcBef>
              <a:buSzPct val="50000"/>
              <a:buFont typeface="Wingdings" pitchFamily="2" charset="2"/>
              <a:buChar char="q"/>
            </a:pPr>
            <a:r>
              <a:rPr lang="es-NI" dirty="0"/>
              <a:t>El año </a:t>
            </a:r>
            <a:r>
              <a:rPr lang="es-NI" dirty="0" smtClean="0"/>
              <a:t>2016 </a:t>
            </a:r>
            <a:r>
              <a:rPr lang="es-NI" dirty="0"/>
              <a:t>se considera nuevamente la necesidad de construir la </a:t>
            </a:r>
            <a:r>
              <a:rPr lang="es-NI" dirty="0" smtClean="0"/>
              <a:t>carretera </a:t>
            </a:r>
            <a:r>
              <a:rPr lang="es-NI" dirty="0"/>
              <a:t>Litoral </a:t>
            </a:r>
            <a:r>
              <a:rPr lang="es-NI" dirty="0" smtClean="0"/>
              <a:t>del Pacífico.</a:t>
            </a:r>
            <a:endParaRPr lang="es-NI" dirty="0"/>
          </a:p>
          <a:p>
            <a:pPr algn="just">
              <a:lnSpc>
                <a:spcPct val="130000"/>
              </a:lnSpc>
              <a:spcBef>
                <a:spcPct val="50000"/>
              </a:spcBef>
              <a:buSzPct val="50000"/>
              <a:buFont typeface="Wingdings" pitchFamily="2" charset="2"/>
              <a:buChar char="q"/>
            </a:pPr>
            <a:r>
              <a:rPr lang="es-NI" dirty="0"/>
              <a:t>El </a:t>
            </a:r>
            <a:r>
              <a:rPr lang="es-NI" dirty="0" smtClean="0"/>
              <a:t>GRUN </a:t>
            </a:r>
            <a:r>
              <a:rPr lang="es-NI" dirty="0"/>
              <a:t>convencido de la necesidad de mejorar las vías de comunicación </a:t>
            </a:r>
            <a:r>
              <a:rPr lang="es-NI" dirty="0" smtClean="0"/>
              <a:t>y de potenciar el desarrollo turístico, orienta al </a:t>
            </a:r>
            <a:r>
              <a:rPr lang="es-NI" dirty="0"/>
              <a:t>MTI retomar el proyecto de la carretera Litoral del </a:t>
            </a:r>
            <a:r>
              <a:rPr lang="es-NI" dirty="0" smtClean="0"/>
              <a:t>Pacífico.</a:t>
            </a:r>
            <a:endParaRPr lang="es-NI" dirty="0"/>
          </a:p>
          <a:p>
            <a:pPr algn="just">
              <a:lnSpc>
                <a:spcPct val="130000"/>
              </a:lnSpc>
              <a:spcBef>
                <a:spcPct val="50000"/>
              </a:spcBef>
              <a:buSzPct val="50000"/>
              <a:buFont typeface="Wingdings" pitchFamily="2" charset="2"/>
              <a:buChar char="q"/>
            </a:pPr>
            <a:r>
              <a:rPr lang="es-NI" dirty="0"/>
              <a:t>La construcción de la “Carretera Litoral del Pacífico</a:t>
            </a:r>
            <a:r>
              <a:rPr lang="es-NI" dirty="0" smtClean="0"/>
              <a:t>” </a:t>
            </a:r>
            <a:r>
              <a:rPr lang="es-NI" dirty="0"/>
              <a:t>será el elemento coadyuvante entre cada uno de los proyectos de inversión turística a lo largo de los </a:t>
            </a:r>
            <a:r>
              <a:rPr lang="es-NI" dirty="0" smtClean="0"/>
              <a:t>141 km </a:t>
            </a:r>
            <a:r>
              <a:rPr lang="es-NI" dirty="0"/>
              <a:t>de costas en el </a:t>
            </a:r>
            <a:r>
              <a:rPr lang="es-NI" dirty="0" smtClean="0"/>
              <a:t>pacífico sur </a:t>
            </a:r>
            <a:r>
              <a:rPr lang="es-NI" dirty="0"/>
              <a:t>de </a:t>
            </a:r>
            <a:r>
              <a:rPr lang="es-NI" dirty="0" smtClean="0"/>
              <a:t>Nicaragua.</a:t>
            </a:r>
          </a:p>
          <a:p>
            <a:pPr algn="just">
              <a:lnSpc>
                <a:spcPct val="130000"/>
              </a:lnSpc>
              <a:spcBef>
                <a:spcPct val="50000"/>
              </a:spcBef>
              <a:buSzPct val="50000"/>
              <a:buFont typeface="Wingdings" pitchFamily="2" charset="2"/>
              <a:buChar char="q"/>
            </a:pPr>
            <a:r>
              <a:rPr lang="es-NI" dirty="0"/>
              <a:t>A la fecha </a:t>
            </a:r>
            <a:r>
              <a:rPr lang="es-NI" dirty="0" smtClean="0"/>
              <a:t>se trabaja a nivel </a:t>
            </a:r>
            <a:r>
              <a:rPr lang="es-NI" dirty="0"/>
              <a:t>de </a:t>
            </a:r>
            <a:r>
              <a:rPr lang="es-NI" dirty="0" smtClean="0"/>
              <a:t>terracería una primera </a:t>
            </a:r>
            <a:r>
              <a:rPr lang="es-NI" dirty="0"/>
              <a:t>etapa </a:t>
            </a:r>
            <a:r>
              <a:rPr lang="es-NI" dirty="0" smtClean="0"/>
              <a:t>de 34 km del Tramo III, que </a:t>
            </a:r>
            <a:r>
              <a:rPr lang="es-NI" dirty="0"/>
              <a:t>va desde el sector </a:t>
            </a:r>
            <a:r>
              <a:rPr lang="es-NI" dirty="0" smtClean="0"/>
              <a:t>El </a:t>
            </a:r>
            <a:r>
              <a:rPr lang="es-NI" dirty="0"/>
              <a:t>Naranjo hasta el municipio de San Juan del Sur, </a:t>
            </a:r>
            <a:r>
              <a:rPr lang="es-NI" dirty="0" smtClean="0"/>
              <a:t>en el cual se contempla la construcción </a:t>
            </a:r>
            <a:r>
              <a:rPr lang="es-NI" dirty="0"/>
              <a:t>de 2 </a:t>
            </a:r>
            <a:r>
              <a:rPr lang="es-NI" dirty="0" smtClean="0"/>
              <a:t>puentes (El </a:t>
            </a:r>
            <a:r>
              <a:rPr lang="es-NI" dirty="0"/>
              <a:t>Pochote y El </a:t>
            </a:r>
            <a:r>
              <a:rPr lang="es-NI" dirty="0" smtClean="0"/>
              <a:t>Naranjo), </a:t>
            </a:r>
            <a:r>
              <a:rPr lang="es-NI" dirty="0"/>
              <a:t>con una </a:t>
            </a:r>
            <a:r>
              <a:rPr lang="es-NI" dirty="0" smtClean="0"/>
              <a:t>inversión </a:t>
            </a:r>
            <a:r>
              <a:rPr lang="es-NI" dirty="0"/>
              <a:t>inicial para esta primera fase de 150 millones de córdobas. </a:t>
            </a:r>
            <a:endParaRPr lang="es-ES_tradnl" dirty="0"/>
          </a:p>
        </p:txBody>
      </p:sp>
    </p:spTree>
    <p:extLst>
      <p:ext uri="{BB962C8B-B14F-4D97-AF65-F5344CB8AC3E}">
        <p14:creationId xmlns:p14="http://schemas.microsoft.com/office/powerpoint/2010/main" val="27311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500"/>
                            </p:stCondLst>
                            <p:childTnLst>
                              <p:par>
                                <p:cTn id="9" presetID="3" presetClass="entr" presetSubtype="5"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6"/>
          <p:cNvSpPr txBox="1">
            <a:spLocks noChangeArrowheads="1"/>
          </p:cNvSpPr>
          <p:nvPr/>
        </p:nvSpPr>
        <p:spPr bwMode="auto">
          <a:xfrm>
            <a:off x="2132013" y="559593"/>
            <a:ext cx="5922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2800" b="1" dirty="0">
                <a:latin typeface="Arial" charset="0"/>
              </a:rPr>
              <a:t>SITUACION ACTUAL</a:t>
            </a:r>
            <a:endParaRPr lang="es-ES" sz="2800" b="1" i="1" dirty="0">
              <a:latin typeface="Arial" charset="0"/>
            </a:endParaRPr>
          </a:p>
        </p:txBody>
      </p:sp>
      <p:grpSp>
        <p:nvGrpSpPr>
          <p:cNvPr id="4" name="Group 57"/>
          <p:cNvGrpSpPr>
            <a:grpSpLocks/>
          </p:cNvGrpSpPr>
          <p:nvPr/>
        </p:nvGrpSpPr>
        <p:grpSpPr bwMode="auto">
          <a:xfrm>
            <a:off x="395536" y="1745456"/>
            <a:ext cx="8496944" cy="2770418"/>
            <a:chOff x="192" y="624"/>
            <a:chExt cx="5040" cy="1103"/>
          </a:xfrm>
        </p:grpSpPr>
        <p:sp>
          <p:nvSpPr>
            <p:cNvPr id="5" name="Text Box 58"/>
            <p:cNvSpPr txBox="1">
              <a:spLocks noChangeArrowheads="1"/>
            </p:cNvSpPr>
            <p:nvPr/>
          </p:nvSpPr>
          <p:spPr bwMode="auto">
            <a:xfrm>
              <a:off x="192" y="624"/>
              <a:ext cx="5040" cy="1103"/>
            </a:xfrm>
            <a:prstGeom prst="rect">
              <a:avLst/>
            </a:prstGeom>
            <a:noFill/>
            <a:ln>
              <a:noFill/>
            </a:ln>
            <a:effectLst/>
            <a:extLst>
              <a:ext uri="{909E8E84-426E-40DD-AFC4-6F175D3DCCD1}">
                <a14:hiddenFill xmlns:a14="http://schemas.microsoft.com/office/drawing/2010/main">
                  <a:solidFill>
                    <a:srgbClr val="33CCCC">
                      <a:alpha val="50000"/>
                    </a:srgbClr>
                  </a:solidFill>
                </a14:hiddenFill>
              </a:ext>
              <a:ext uri="{91240B29-F687-4F45-9708-019B960494DF}">
                <a14:hiddenLine xmlns:a14="http://schemas.microsoft.com/office/drawing/2010/main" w="38100">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a:solidFill>
                    <a:schemeClr val="tx1"/>
                  </a:solidFill>
                  <a:latin typeface="Arial" charset="0"/>
                </a:defRPr>
              </a:lvl1pPr>
              <a:lvl2pPr marL="762000" indent="-279400">
                <a:defRPr>
                  <a:solidFill>
                    <a:schemeClr val="tx1"/>
                  </a:solidFill>
                  <a:latin typeface="Arial" charset="0"/>
                </a:defRPr>
              </a:lvl2pPr>
              <a:lvl3pPr marL="9525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10000"/>
                </a:lnSpc>
                <a:spcBef>
                  <a:spcPct val="50000"/>
                </a:spcBef>
                <a:buSzPct val="50000"/>
                <a:buFont typeface="Wingdings" pitchFamily="2" charset="2"/>
                <a:buChar char="q"/>
              </a:pPr>
              <a:r>
                <a:rPr lang="es-NI" sz="2000" dirty="0"/>
                <a:t>La actualización de Estudios y Diseños comprende: Planos Constructivos, Derecho de Vía, Estudio de Impacto Ambiental y Social y Medidas de Mitigación</a:t>
              </a:r>
            </a:p>
            <a:p>
              <a:pPr algn="just">
                <a:lnSpc>
                  <a:spcPct val="110000"/>
                </a:lnSpc>
                <a:spcBef>
                  <a:spcPct val="50000"/>
                </a:spcBef>
                <a:buSzPct val="50000"/>
                <a:buFont typeface="Wingdings" pitchFamily="2" charset="2"/>
                <a:buChar char="q"/>
              </a:pPr>
              <a:r>
                <a:rPr lang="es-NI" sz="2000" dirty="0"/>
                <a:t>La realización de Estudios y Diseños tendrá una duración de </a:t>
              </a:r>
              <a:r>
                <a:rPr lang="es-NI" sz="2000" dirty="0" smtClean="0"/>
                <a:t>320 días (II Trimestre 2018 - II </a:t>
              </a:r>
              <a:r>
                <a:rPr lang="es-NI" sz="2000" dirty="0"/>
                <a:t>Trimestre del </a:t>
              </a:r>
              <a:r>
                <a:rPr lang="es-NI" sz="2000" dirty="0" smtClean="0"/>
                <a:t>2019)</a:t>
              </a:r>
              <a:endParaRPr lang="es-ES_tradnl" sz="2000" dirty="0"/>
            </a:p>
            <a:p>
              <a:pPr algn="just">
                <a:lnSpc>
                  <a:spcPct val="110000"/>
                </a:lnSpc>
                <a:spcBef>
                  <a:spcPct val="50000"/>
                </a:spcBef>
                <a:buSzPct val="50000"/>
                <a:buFont typeface="Wingdings" pitchFamily="2" charset="2"/>
                <a:buChar char="q"/>
              </a:pPr>
              <a:r>
                <a:rPr lang="es-NI" sz="2000" dirty="0"/>
                <a:t>La construcción y supervisión de las obras tendrá una duración de </a:t>
              </a:r>
              <a:r>
                <a:rPr lang="es-NI" sz="2000" dirty="0" smtClean="0"/>
                <a:t>865 días (II Trimestre del 2020 al IV Trimestre del 2022)</a:t>
              </a:r>
              <a:endParaRPr lang="es-NI" sz="2000" dirty="0"/>
            </a:p>
          </p:txBody>
        </p:sp>
        <p:sp>
          <p:nvSpPr>
            <p:cNvPr id="6" name="Rectangle 59"/>
            <p:cNvSpPr>
              <a:spLocks noChangeArrowheads="1"/>
            </p:cNvSpPr>
            <p:nvPr/>
          </p:nvSpPr>
          <p:spPr bwMode="auto">
            <a:xfrm>
              <a:off x="192" y="624"/>
              <a:ext cx="504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NI" dirty="0"/>
            </a:p>
          </p:txBody>
        </p:sp>
      </p:grpSp>
    </p:spTree>
    <p:extLst>
      <p:ext uri="{BB962C8B-B14F-4D97-AF65-F5344CB8AC3E}">
        <p14:creationId xmlns:p14="http://schemas.microsoft.com/office/powerpoint/2010/main" val="45297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6"/>
          <p:cNvSpPr txBox="1">
            <a:spLocks noChangeArrowheads="1"/>
          </p:cNvSpPr>
          <p:nvPr/>
        </p:nvSpPr>
        <p:spPr bwMode="auto">
          <a:xfrm>
            <a:off x="0" y="559593"/>
            <a:ext cx="914399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2800" b="1" dirty="0">
                <a:latin typeface="Arial" charset="0"/>
              </a:rPr>
              <a:t>SITUACION ACTUAL</a:t>
            </a:r>
            <a:endParaRPr lang="es-ES" sz="2800" b="1" i="1" dirty="0">
              <a:latin typeface="Arial" charset="0"/>
            </a:endParaRPr>
          </a:p>
        </p:txBody>
      </p:sp>
      <p:sp>
        <p:nvSpPr>
          <p:cNvPr id="6" name="Rectangle 59"/>
          <p:cNvSpPr>
            <a:spLocks noChangeArrowheads="1"/>
          </p:cNvSpPr>
          <p:nvPr/>
        </p:nvSpPr>
        <p:spPr bwMode="auto">
          <a:xfrm>
            <a:off x="684213" y="1745456"/>
            <a:ext cx="7620000" cy="123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NI" dirty="0"/>
          </a:p>
        </p:txBody>
      </p:sp>
      <p:pic>
        <p:nvPicPr>
          <p:cNvPr id="2" name="Imagen 1"/>
          <p:cNvPicPr>
            <a:picLocks noChangeAspect="1"/>
          </p:cNvPicPr>
          <p:nvPr/>
        </p:nvPicPr>
        <p:blipFill>
          <a:blip r:embed="rId2"/>
          <a:stretch>
            <a:fillRect/>
          </a:stretch>
        </p:blipFill>
        <p:spPr>
          <a:xfrm>
            <a:off x="0" y="1268760"/>
            <a:ext cx="9144000" cy="4539580"/>
          </a:xfrm>
          <a:prstGeom prst="rect">
            <a:avLst/>
          </a:prstGeom>
        </p:spPr>
      </p:pic>
    </p:spTree>
    <p:extLst>
      <p:ext uri="{BB962C8B-B14F-4D97-AF65-F5344CB8AC3E}">
        <p14:creationId xmlns:p14="http://schemas.microsoft.com/office/powerpoint/2010/main" val="30138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a:stretch>
            <a:fillRect/>
          </a:stretch>
        </p:blipFill>
        <p:spPr>
          <a:xfrm>
            <a:off x="19050" y="804862"/>
            <a:ext cx="9105900" cy="5248275"/>
          </a:xfrm>
          <a:prstGeom prst="rect">
            <a:avLst/>
          </a:prstGeom>
        </p:spPr>
      </p:pic>
      <p:sp>
        <p:nvSpPr>
          <p:cNvPr id="7" name="WordArt 48"/>
          <p:cNvSpPr>
            <a:spLocks noChangeArrowheads="1" noChangeShapeType="1" noTextEdit="1"/>
          </p:cNvSpPr>
          <p:nvPr/>
        </p:nvSpPr>
        <p:spPr bwMode="auto">
          <a:xfrm>
            <a:off x="862853" y="76200"/>
            <a:ext cx="2133600" cy="609600"/>
          </a:xfrm>
          <a:prstGeom prst="rect">
            <a:avLst/>
          </a:prstGeom>
        </p:spPr>
        <p:txBody>
          <a:bodyPr wrap="none" fromWordArt="1">
            <a:prstTxWarp prst="textPlain">
              <a:avLst>
                <a:gd name="adj" fmla="val 50000"/>
              </a:avLst>
            </a:prstTxWarp>
          </a:bodyPr>
          <a:lstStyle/>
          <a:p>
            <a:pPr algn="ctr"/>
            <a:r>
              <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Tramo </a:t>
            </a:r>
            <a:r>
              <a:rPr lang="es-NI" sz="3600" b="1" i="1" kern="10" dirty="0" smtClean="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I:</a:t>
            </a:r>
            <a:endPar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endParaRPr>
          </a:p>
        </p:txBody>
      </p:sp>
      <p:sp>
        <p:nvSpPr>
          <p:cNvPr id="8" name="Text Box 59"/>
          <p:cNvSpPr txBox="1">
            <a:spLocks noChangeArrowheads="1"/>
          </p:cNvSpPr>
          <p:nvPr/>
        </p:nvSpPr>
        <p:spPr bwMode="auto">
          <a:xfrm>
            <a:off x="287670" y="4377475"/>
            <a:ext cx="2209800" cy="51752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Públicos</a:t>
            </a:r>
          </a:p>
        </p:txBody>
      </p:sp>
      <p:sp>
        <p:nvSpPr>
          <p:cNvPr id="9" name="Text Box 65"/>
          <p:cNvSpPr txBox="1">
            <a:spLocks noChangeArrowheads="1"/>
          </p:cNvSpPr>
          <p:nvPr/>
        </p:nvSpPr>
        <p:spPr bwMode="auto">
          <a:xfrm>
            <a:off x="287670" y="5063275"/>
            <a:ext cx="2209800" cy="536575"/>
          </a:xfrm>
          <a:prstGeom prst="rect">
            <a:avLst/>
          </a:prstGeom>
          <a:solidFill>
            <a:srgbClr val="808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Privados</a:t>
            </a:r>
            <a:endParaRPr lang="es-ES_tradnl" sz="1400" dirty="0">
              <a:solidFill>
                <a:schemeClr val="bg1"/>
              </a:solidFill>
              <a:latin typeface="Arial" charset="0"/>
            </a:endParaRPr>
          </a:p>
        </p:txBody>
      </p:sp>
      <p:sp>
        <p:nvSpPr>
          <p:cNvPr id="23" name="Text Box 87"/>
          <p:cNvSpPr txBox="1">
            <a:spLocks noChangeArrowheads="1"/>
          </p:cNvSpPr>
          <p:nvPr/>
        </p:nvSpPr>
        <p:spPr bwMode="auto">
          <a:xfrm>
            <a:off x="4037550" y="2596768"/>
            <a:ext cx="5029200" cy="838200"/>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NI" sz="1600" dirty="0">
                <a:solidFill>
                  <a:srgbClr val="336BBD"/>
                </a:solidFill>
                <a:latin typeface="Arial" charset="0"/>
              </a:rPr>
              <a:t>Las Principales playas que conectarían: Montelimar, Masachapa, Pochomil Huehuete, La Boquita, Casares, El Astillero, </a:t>
            </a:r>
            <a:r>
              <a:rPr lang="es-NI" sz="1600" dirty="0" smtClean="0">
                <a:solidFill>
                  <a:srgbClr val="336BBD"/>
                </a:solidFill>
                <a:latin typeface="Arial" charset="0"/>
              </a:rPr>
              <a:t>Las Salinas, entre </a:t>
            </a:r>
            <a:r>
              <a:rPr lang="es-NI" sz="1600" dirty="0">
                <a:solidFill>
                  <a:srgbClr val="336BBD"/>
                </a:solidFill>
                <a:latin typeface="Arial" charset="0"/>
              </a:rPr>
              <a:t>otros</a:t>
            </a:r>
            <a:endParaRPr lang="es-ES_tradnl" sz="1600" dirty="0">
              <a:solidFill>
                <a:srgbClr val="336BBD"/>
              </a:solidFill>
              <a:latin typeface="Arial" charset="0"/>
            </a:endParaRPr>
          </a:p>
        </p:txBody>
      </p:sp>
      <p:sp>
        <p:nvSpPr>
          <p:cNvPr id="24" name="Text Box 88"/>
          <p:cNvSpPr txBox="1">
            <a:spLocks noChangeArrowheads="1"/>
          </p:cNvSpPr>
          <p:nvPr/>
        </p:nvSpPr>
        <p:spPr bwMode="auto">
          <a:xfrm>
            <a:off x="3337323" y="973748"/>
            <a:ext cx="5729427" cy="830997"/>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NI" sz="1600" dirty="0">
                <a:solidFill>
                  <a:srgbClr val="336BBD"/>
                </a:solidFill>
                <a:latin typeface="Arial" charset="0"/>
              </a:rPr>
              <a:t>Con una longitud de </a:t>
            </a:r>
            <a:r>
              <a:rPr lang="es-NI" sz="1600" dirty="0" smtClean="0">
                <a:solidFill>
                  <a:srgbClr val="336BBD"/>
                </a:solidFill>
                <a:latin typeface="Arial" charset="0"/>
              </a:rPr>
              <a:t>67 km, </a:t>
            </a:r>
            <a:r>
              <a:rPr lang="es-NI" sz="1600" dirty="0">
                <a:solidFill>
                  <a:srgbClr val="336BBD"/>
                </a:solidFill>
                <a:latin typeface="Arial" charset="0"/>
              </a:rPr>
              <a:t>recorre los poblados de </a:t>
            </a:r>
            <a:r>
              <a:rPr lang="es-NI" sz="1600" dirty="0" smtClean="0">
                <a:solidFill>
                  <a:srgbClr val="336BBD"/>
                </a:solidFill>
                <a:latin typeface="Arial" charset="0"/>
              </a:rPr>
              <a:t>Masachapa, San Lorenzo, Santa </a:t>
            </a:r>
            <a:r>
              <a:rPr lang="es-NI" sz="1600" dirty="0">
                <a:solidFill>
                  <a:srgbClr val="336BBD"/>
                </a:solidFill>
                <a:latin typeface="Arial" charset="0"/>
              </a:rPr>
              <a:t>Rosa, Casares, Huehuete, </a:t>
            </a:r>
            <a:r>
              <a:rPr lang="es-NI" sz="1600" dirty="0" smtClean="0">
                <a:solidFill>
                  <a:srgbClr val="336BBD"/>
                </a:solidFill>
                <a:latin typeface="Arial" charset="0"/>
              </a:rPr>
              <a:t>Tupilapa, Veracruz, Astillero, Chacocente y Las Salinas</a:t>
            </a:r>
            <a:endParaRPr lang="es-ES_tradnl" sz="1600" dirty="0">
              <a:solidFill>
                <a:srgbClr val="336BBD"/>
              </a:solidFill>
              <a:latin typeface="Arial" charset="0"/>
            </a:endParaRPr>
          </a:p>
        </p:txBody>
      </p:sp>
      <p:sp>
        <p:nvSpPr>
          <p:cNvPr id="26" name="Elipse 25"/>
          <p:cNvSpPr/>
          <p:nvPr/>
        </p:nvSpPr>
        <p:spPr>
          <a:xfrm>
            <a:off x="1362810" y="1424744"/>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7" name="Elipse 26"/>
          <p:cNvSpPr/>
          <p:nvPr/>
        </p:nvSpPr>
        <p:spPr>
          <a:xfrm>
            <a:off x="3004615" y="2566302"/>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8" name="Elipse 27"/>
          <p:cNvSpPr/>
          <p:nvPr/>
        </p:nvSpPr>
        <p:spPr>
          <a:xfrm>
            <a:off x="3264805" y="293702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9" name="Elipse 28"/>
          <p:cNvSpPr/>
          <p:nvPr/>
        </p:nvSpPr>
        <p:spPr>
          <a:xfrm>
            <a:off x="3543961" y="3305246"/>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0" name="Elipse 29"/>
          <p:cNvSpPr/>
          <p:nvPr/>
        </p:nvSpPr>
        <p:spPr>
          <a:xfrm>
            <a:off x="1107905" y="104726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1" name="Elipse 30"/>
          <p:cNvSpPr/>
          <p:nvPr/>
        </p:nvSpPr>
        <p:spPr>
          <a:xfrm>
            <a:off x="4572000" y="3903364"/>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2" name="Elipse 31"/>
          <p:cNvSpPr/>
          <p:nvPr/>
        </p:nvSpPr>
        <p:spPr>
          <a:xfrm>
            <a:off x="5556645" y="4588113"/>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3" name="Elipse 32"/>
          <p:cNvSpPr/>
          <p:nvPr/>
        </p:nvSpPr>
        <p:spPr>
          <a:xfrm>
            <a:off x="5264991" y="4260812"/>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4" name="Elipse 33"/>
          <p:cNvSpPr/>
          <p:nvPr/>
        </p:nvSpPr>
        <p:spPr>
          <a:xfrm>
            <a:off x="5950009" y="5096538"/>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21967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 presetClass="entr" presetSubtype="32" fill="hold" grpId="0" nodeType="after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box(out)">
                                      <p:cBhvr>
                                        <p:cTn id="12" dur="500"/>
                                        <p:tgtEl>
                                          <p:spTgt spid="24"/>
                                        </p:tgtEl>
                                      </p:cBhvr>
                                    </p:animEffect>
                                  </p:childTnLst>
                                </p:cTn>
                              </p:par>
                            </p:childTnLst>
                          </p:cTn>
                        </p:par>
                        <p:par>
                          <p:cTn id="13" fill="hold">
                            <p:stCondLst>
                              <p:cond delay="3000"/>
                            </p:stCondLst>
                            <p:childTnLst>
                              <p:par>
                                <p:cTn id="14" presetID="4" presetClass="entr" presetSubtype="32"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box(out)">
                                      <p:cBhvr>
                                        <p:cTn id="16" dur="500"/>
                                        <p:tgtEl>
                                          <p:spTgt spid="23"/>
                                        </p:tgtEl>
                                      </p:cBhvr>
                                    </p:animEffect>
                                  </p:childTnLst>
                                </p:cTn>
                              </p:par>
                            </p:childTnLst>
                          </p:cTn>
                        </p:par>
                        <p:par>
                          <p:cTn id="17" fill="hold">
                            <p:stCondLst>
                              <p:cond delay="4500"/>
                            </p:stCondLst>
                            <p:childTnLst>
                              <p:par>
                                <p:cTn id="18" presetID="16" presetClass="entr" presetSubtype="21"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6000"/>
                            </p:stCondLst>
                            <p:childTnLst>
                              <p:par>
                                <p:cTn id="22" presetID="16" presetClass="entr" presetSubtype="21" fill="hold" grpId="0" nodeType="after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autoUpdateAnimBg="0"/>
      <p:bldP spid="9" grpId="0" animBg="1" autoUpdateAnimBg="0"/>
      <p:bldP spid="23" grpId="0" animBg="1" autoUpdateAnimBg="0"/>
      <p:bldP spid="2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p:cNvPicPr>
            <a:picLocks noChangeAspect="1"/>
          </p:cNvPicPr>
          <p:nvPr/>
        </p:nvPicPr>
        <p:blipFill>
          <a:blip r:embed="rId2"/>
          <a:stretch>
            <a:fillRect/>
          </a:stretch>
        </p:blipFill>
        <p:spPr>
          <a:xfrm>
            <a:off x="0" y="670123"/>
            <a:ext cx="9144000" cy="5517751"/>
          </a:xfrm>
          <a:prstGeom prst="rect">
            <a:avLst/>
          </a:prstGeom>
        </p:spPr>
      </p:pic>
      <p:sp>
        <p:nvSpPr>
          <p:cNvPr id="7" name="WordArt 98"/>
          <p:cNvSpPr>
            <a:spLocks noChangeArrowheads="1" noChangeShapeType="1" noTextEdit="1"/>
          </p:cNvSpPr>
          <p:nvPr/>
        </p:nvSpPr>
        <p:spPr bwMode="auto">
          <a:xfrm>
            <a:off x="255712" y="92017"/>
            <a:ext cx="2133600" cy="609600"/>
          </a:xfrm>
          <a:prstGeom prst="rect">
            <a:avLst/>
          </a:prstGeom>
        </p:spPr>
        <p:txBody>
          <a:bodyPr wrap="none" fromWordArt="1">
            <a:prstTxWarp prst="textPlain">
              <a:avLst>
                <a:gd name="adj" fmla="val 50000"/>
              </a:avLst>
            </a:prstTxWarp>
          </a:bodyPr>
          <a:lstStyle/>
          <a:p>
            <a:pPr algn="ctr"/>
            <a:r>
              <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Tramo </a:t>
            </a:r>
            <a:r>
              <a:rPr lang="es-NI" sz="3600" b="1" i="1" kern="10" dirty="0" smtClean="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II:</a:t>
            </a:r>
            <a:endPar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endParaRPr>
          </a:p>
        </p:txBody>
      </p:sp>
      <p:sp>
        <p:nvSpPr>
          <p:cNvPr id="24" name="Text Box 127"/>
          <p:cNvSpPr txBox="1">
            <a:spLocks noChangeArrowheads="1"/>
          </p:cNvSpPr>
          <p:nvPr/>
        </p:nvSpPr>
        <p:spPr bwMode="auto">
          <a:xfrm>
            <a:off x="3923928" y="419100"/>
            <a:ext cx="5029200" cy="838200"/>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NI" sz="1600" dirty="0">
                <a:solidFill>
                  <a:srgbClr val="336BBD"/>
                </a:solidFill>
                <a:latin typeface="Arial" charset="0"/>
              </a:rPr>
              <a:t>Con una longitud de </a:t>
            </a:r>
            <a:r>
              <a:rPr lang="es-NI" sz="1600" dirty="0" smtClean="0">
                <a:solidFill>
                  <a:srgbClr val="336BBD"/>
                </a:solidFill>
                <a:latin typeface="Arial" charset="0"/>
              </a:rPr>
              <a:t>38 km, </a:t>
            </a:r>
            <a:r>
              <a:rPr lang="es-NI" sz="1600" dirty="0">
                <a:solidFill>
                  <a:srgbClr val="336BBD"/>
                </a:solidFill>
                <a:latin typeface="Arial" charset="0"/>
              </a:rPr>
              <a:t>recorre los poblados de Las Salinas, Las Delicias, El Limón, Santa Emilia, el Tambor, Las Pilas hasta llegar a San Juan del Sur</a:t>
            </a:r>
            <a:endParaRPr lang="es-ES_tradnl" sz="1600" dirty="0">
              <a:solidFill>
                <a:srgbClr val="336BBD"/>
              </a:solidFill>
              <a:latin typeface="Arial" charset="0"/>
            </a:endParaRPr>
          </a:p>
        </p:txBody>
      </p:sp>
      <p:sp>
        <p:nvSpPr>
          <p:cNvPr id="25" name="Text Box 128"/>
          <p:cNvSpPr txBox="1">
            <a:spLocks noChangeArrowheads="1"/>
          </p:cNvSpPr>
          <p:nvPr/>
        </p:nvSpPr>
        <p:spPr bwMode="auto">
          <a:xfrm>
            <a:off x="838200" y="5157192"/>
            <a:ext cx="5029200" cy="1077218"/>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NI" sz="1600" dirty="0">
                <a:solidFill>
                  <a:srgbClr val="336BBD"/>
                </a:solidFill>
                <a:latin typeface="Arial" charset="0"/>
              </a:rPr>
              <a:t>Las Principales playas que conectarían: El Astillero,  Las Salinas, </a:t>
            </a:r>
            <a:r>
              <a:rPr lang="es-NI" sz="1600" dirty="0" smtClean="0">
                <a:solidFill>
                  <a:srgbClr val="336BBD"/>
                </a:solidFill>
                <a:latin typeface="Arial" charset="0"/>
              </a:rPr>
              <a:t>Güiscoyol, </a:t>
            </a:r>
            <a:r>
              <a:rPr lang="es-NI" sz="1600" dirty="0">
                <a:solidFill>
                  <a:srgbClr val="336BBD"/>
                </a:solidFill>
                <a:latin typeface="Arial" charset="0"/>
              </a:rPr>
              <a:t>Pie de Gigante, Manzanillo, Punta Brito, </a:t>
            </a:r>
            <a:r>
              <a:rPr lang="es-NI" sz="1600" dirty="0" smtClean="0">
                <a:solidFill>
                  <a:srgbClr val="336BBD"/>
                </a:solidFill>
                <a:latin typeface="Arial" charset="0"/>
              </a:rPr>
              <a:t>Guacalito de la Isla, Punta </a:t>
            </a:r>
            <a:r>
              <a:rPr lang="es-NI" sz="1600" dirty="0">
                <a:solidFill>
                  <a:srgbClr val="336BBD"/>
                </a:solidFill>
                <a:latin typeface="Arial" charset="0"/>
              </a:rPr>
              <a:t>Majagual, entre otros</a:t>
            </a:r>
            <a:endParaRPr lang="es-ES_tradnl" sz="1600" dirty="0">
              <a:solidFill>
                <a:srgbClr val="336BBD"/>
              </a:solidFill>
              <a:latin typeface="Arial" charset="0"/>
            </a:endParaRPr>
          </a:p>
        </p:txBody>
      </p:sp>
      <p:sp>
        <p:nvSpPr>
          <p:cNvPr id="27" name="Text Box 59"/>
          <p:cNvSpPr txBox="1">
            <a:spLocks noChangeArrowheads="1"/>
          </p:cNvSpPr>
          <p:nvPr/>
        </p:nvSpPr>
        <p:spPr bwMode="auto">
          <a:xfrm>
            <a:off x="179512" y="3499890"/>
            <a:ext cx="2209800" cy="51752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Públicos</a:t>
            </a:r>
          </a:p>
        </p:txBody>
      </p:sp>
      <p:sp>
        <p:nvSpPr>
          <p:cNvPr id="28" name="Text Box 65"/>
          <p:cNvSpPr txBox="1">
            <a:spLocks noChangeArrowheads="1"/>
          </p:cNvSpPr>
          <p:nvPr/>
        </p:nvSpPr>
        <p:spPr bwMode="auto">
          <a:xfrm>
            <a:off x="179512" y="4185690"/>
            <a:ext cx="2209800" cy="536575"/>
          </a:xfrm>
          <a:prstGeom prst="rect">
            <a:avLst/>
          </a:prstGeom>
          <a:solidFill>
            <a:srgbClr val="808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Privados</a:t>
            </a:r>
            <a:endParaRPr lang="es-ES_tradnl" sz="1400" dirty="0">
              <a:solidFill>
                <a:schemeClr val="bg1"/>
              </a:solidFill>
              <a:latin typeface="Arial" charset="0"/>
            </a:endParaRPr>
          </a:p>
        </p:txBody>
      </p:sp>
      <p:sp>
        <p:nvSpPr>
          <p:cNvPr id="29" name="Elipse 28"/>
          <p:cNvSpPr/>
          <p:nvPr/>
        </p:nvSpPr>
        <p:spPr>
          <a:xfrm>
            <a:off x="1619672" y="1046632"/>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0" name="Elipse 29"/>
          <p:cNvSpPr/>
          <p:nvPr/>
        </p:nvSpPr>
        <p:spPr>
          <a:xfrm>
            <a:off x="2140503" y="142388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1" name="Elipse 30"/>
          <p:cNvSpPr/>
          <p:nvPr/>
        </p:nvSpPr>
        <p:spPr>
          <a:xfrm>
            <a:off x="2644559" y="1691805"/>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2" name="Elipse 31"/>
          <p:cNvSpPr/>
          <p:nvPr/>
        </p:nvSpPr>
        <p:spPr>
          <a:xfrm>
            <a:off x="3100772" y="2179389"/>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3" name="Elipse 32"/>
          <p:cNvSpPr/>
          <p:nvPr/>
        </p:nvSpPr>
        <p:spPr>
          <a:xfrm>
            <a:off x="3370896" y="2410346"/>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4" name="Elipse 33"/>
          <p:cNvSpPr/>
          <p:nvPr/>
        </p:nvSpPr>
        <p:spPr>
          <a:xfrm>
            <a:off x="3671900" y="2703934"/>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5" name="Elipse 34"/>
          <p:cNvSpPr/>
          <p:nvPr/>
        </p:nvSpPr>
        <p:spPr>
          <a:xfrm>
            <a:off x="4716016" y="3532113"/>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6" name="Elipse 35"/>
          <p:cNvSpPr/>
          <p:nvPr/>
        </p:nvSpPr>
        <p:spPr>
          <a:xfrm>
            <a:off x="5209551" y="384134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7" name="Elipse 36"/>
          <p:cNvSpPr/>
          <p:nvPr/>
        </p:nvSpPr>
        <p:spPr>
          <a:xfrm>
            <a:off x="6711215" y="5444145"/>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8" name="Elipse 37"/>
          <p:cNvSpPr/>
          <p:nvPr/>
        </p:nvSpPr>
        <p:spPr>
          <a:xfrm>
            <a:off x="6438528" y="5066978"/>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9" name="Elipse 38"/>
          <p:cNvSpPr/>
          <p:nvPr/>
        </p:nvSpPr>
        <p:spPr>
          <a:xfrm>
            <a:off x="1847779" y="1214907"/>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20114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 presetClass="entr" presetSubtype="32" fill="hold" grpId="0" nodeType="after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box(out)">
                                      <p:cBhvr>
                                        <p:cTn id="12" dur="500"/>
                                        <p:tgtEl>
                                          <p:spTgt spid="24"/>
                                        </p:tgtEl>
                                      </p:cBhvr>
                                    </p:animEffect>
                                  </p:childTnLst>
                                </p:cTn>
                              </p:par>
                            </p:childTnLst>
                          </p:cTn>
                        </p:par>
                        <p:par>
                          <p:cTn id="13" fill="hold">
                            <p:stCondLst>
                              <p:cond delay="3000"/>
                            </p:stCondLst>
                            <p:childTnLst>
                              <p:par>
                                <p:cTn id="14" presetID="4" presetClass="entr" presetSubtype="32" fill="hold" grpId="0" nodeType="after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box(out)">
                                      <p:cBhvr>
                                        <p:cTn id="16" dur="500"/>
                                        <p:tgtEl>
                                          <p:spTgt spid="25"/>
                                        </p:tgtEl>
                                      </p:cBhvr>
                                    </p:animEffect>
                                  </p:childTnLst>
                                </p:cTn>
                              </p:par>
                            </p:childTnLst>
                          </p:cTn>
                        </p:par>
                        <p:par>
                          <p:cTn id="17" fill="hold">
                            <p:stCondLst>
                              <p:cond delay="4500"/>
                            </p:stCondLst>
                            <p:childTnLst>
                              <p:par>
                                <p:cTn id="18" presetID="16" presetClass="entr" presetSubtype="21" fill="hold" grpId="0" nodeType="afterEffect">
                                  <p:stCondLst>
                                    <p:cond delay="100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par>
                          <p:cTn id="21" fill="hold">
                            <p:stCondLst>
                              <p:cond delay="6000"/>
                            </p:stCondLst>
                            <p:childTnLst>
                              <p:par>
                                <p:cTn id="22" presetID="16" presetClass="entr" presetSubtype="21" fill="hold" grpId="0" nodeType="afterEffect">
                                  <p:stCondLst>
                                    <p:cond delay="100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autoUpdateAnimBg="0"/>
      <p:bldP spid="25" grpId="0" animBg="1" autoUpdateAnimBg="0"/>
      <p:bldP spid="27" grpId="0" animBg="1" autoUpdateAnimBg="0"/>
      <p:bldP spid="2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562471"/>
            <a:ext cx="9144000" cy="5733055"/>
          </a:xfrm>
          <a:prstGeom prst="rect">
            <a:avLst/>
          </a:prstGeom>
        </p:spPr>
      </p:pic>
      <p:sp>
        <p:nvSpPr>
          <p:cNvPr id="7" name="Text Box 332"/>
          <p:cNvSpPr txBox="1">
            <a:spLocks noChangeArrowheads="1"/>
          </p:cNvSpPr>
          <p:nvPr/>
        </p:nvSpPr>
        <p:spPr bwMode="auto">
          <a:xfrm rot="36975">
            <a:off x="6949876" y="5806433"/>
            <a:ext cx="1736865" cy="30777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b="1" dirty="0" smtClean="0">
                <a:solidFill>
                  <a:srgbClr val="000000"/>
                </a:solidFill>
              </a:rPr>
              <a:t>Liberia (Costa Rica)</a:t>
            </a:r>
            <a:endParaRPr lang="es-ES" sz="1400" b="1" dirty="0">
              <a:solidFill>
                <a:srgbClr val="000000"/>
              </a:solidFill>
            </a:endParaRPr>
          </a:p>
        </p:txBody>
      </p:sp>
      <p:sp>
        <p:nvSpPr>
          <p:cNvPr id="9" name="WordArt 338"/>
          <p:cNvSpPr>
            <a:spLocks noChangeArrowheads="1" noChangeShapeType="1" noTextEdit="1"/>
          </p:cNvSpPr>
          <p:nvPr/>
        </p:nvSpPr>
        <p:spPr bwMode="auto">
          <a:xfrm>
            <a:off x="457200" y="114300"/>
            <a:ext cx="2133600" cy="609600"/>
          </a:xfrm>
          <a:prstGeom prst="rect">
            <a:avLst/>
          </a:prstGeom>
        </p:spPr>
        <p:txBody>
          <a:bodyPr wrap="none" fromWordArt="1">
            <a:prstTxWarp prst="textPlain">
              <a:avLst>
                <a:gd name="adj" fmla="val 50000"/>
              </a:avLst>
            </a:prstTxWarp>
          </a:bodyPr>
          <a:lstStyle/>
          <a:p>
            <a:pPr algn="ctr"/>
            <a:r>
              <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Tramo </a:t>
            </a:r>
            <a:r>
              <a:rPr lang="es-NI" sz="3600" b="1" i="1" kern="10" dirty="0" smtClean="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rPr>
              <a:t>III:</a:t>
            </a:r>
            <a:endParaRPr lang="es-NI" sz="3600" b="1" i="1" kern="10" dirty="0">
              <a:ln w="9525">
                <a:solidFill>
                  <a:srgbClr val="000000"/>
                </a:solidFill>
                <a:round/>
                <a:headEnd/>
                <a:tailEnd/>
              </a:ln>
              <a:solidFill>
                <a:srgbClr val="FFFF99">
                  <a:alpha val="50000"/>
                </a:srgbClr>
              </a:solidFill>
              <a:effectLst>
                <a:outerShdw dist="35921" dir="2700000" algn="ctr" rotWithShape="0">
                  <a:srgbClr val="808080"/>
                </a:outerShdw>
              </a:effectLst>
              <a:latin typeface="Arial Black"/>
            </a:endParaRPr>
          </a:p>
        </p:txBody>
      </p:sp>
      <p:sp>
        <p:nvSpPr>
          <p:cNvPr id="10" name="Text Box 348"/>
          <p:cNvSpPr txBox="1">
            <a:spLocks noChangeArrowheads="1"/>
          </p:cNvSpPr>
          <p:nvPr/>
        </p:nvSpPr>
        <p:spPr bwMode="auto">
          <a:xfrm>
            <a:off x="127000" y="4272559"/>
            <a:ext cx="2209800" cy="536575"/>
          </a:xfrm>
          <a:prstGeom prst="rect">
            <a:avLst/>
          </a:prstGeom>
          <a:solidFill>
            <a:srgbClr val="808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Privados</a:t>
            </a:r>
          </a:p>
        </p:txBody>
      </p:sp>
      <p:sp>
        <p:nvSpPr>
          <p:cNvPr id="23" name="Text Box 347"/>
          <p:cNvSpPr txBox="1">
            <a:spLocks noChangeArrowheads="1"/>
          </p:cNvSpPr>
          <p:nvPr/>
        </p:nvSpPr>
        <p:spPr bwMode="auto">
          <a:xfrm>
            <a:off x="127000" y="3586759"/>
            <a:ext cx="2209800" cy="51752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400" dirty="0">
                <a:solidFill>
                  <a:schemeClr val="tx1"/>
                </a:solidFill>
                <a:latin typeface="Arial" charset="0"/>
              </a:rPr>
              <a:t>Desarrollos Turísticos Públicos</a:t>
            </a:r>
          </a:p>
        </p:txBody>
      </p:sp>
      <p:sp>
        <p:nvSpPr>
          <p:cNvPr id="24" name="Text Box 363"/>
          <p:cNvSpPr txBox="1">
            <a:spLocks noChangeArrowheads="1"/>
          </p:cNvSpPr>
          <p:nvPr/>
        </p:nvSpPr>
        <p:spPr bwMode="auto">
          <a:xfrm>
            <a:off x="4078735" y="622300"/>
            <a:ext cx="5029200" cy="838200"/>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NI" sz="1600" dirty="0">
                <a:solidFill>
                  <a:srgbClr val="336BBD"/>
                </a:solidFill>
                <a:latin typeface="Arial" charset="0"/>
              </a:rPr>
              <a:t>Con una longitud de </a:t>
            </a:r>
            <a:r>
              <a:rPr lang="es-NI" sz="1600" dirty="0" smtClean="0">
                <a:solidFill>
                  <a:srgbClr val="336BBD"/>
                </a:solidFill>
                <a:latin typeface="Arial" charset="0"/>
              </a:rPr>
              <a:t>36 km, </a:t>
            </a:r>
            <a:r>
              <a:rPr lang="es-NI" sz="1600" dirty="0">
                <a:solidFill>
                  <a:srgbClr val="336BBD"/>
                </a:solidFill>
                <a:latin typeface="Arial" charset="0"/>
              </a:rPr>
              <a:t>recorre los poblados de San Juan del Sur, El Socorro, Escameca, La Flor, El Ostional hasta llegar al  El Naranjo</a:t>
            </a:r>
            <a:endParaRPr lang="es-ES_tradnl" sz="1600" dirty="0">
              <a:solidFill>
                <a:srgbClr val="336BBD"/>
              </a:solidFill>
              <a:latin typeface="Arial" charset="0"/>
            </a:endParaRPr>
          </a:p>
        </p:txBody>
      </p:sp>
      <p:sp>
        <p:nvSpPr>
          <p:cNvPr id="25" name="Text Box 364"/>
          <p:cNvSpPr txBox="1">
            <a:spLocks noChangeArrowheads="1"/>
          </p:cNvSpPr>
          <p:nvPr/>
        </p:nvSpPr>
        <p:spPr bwMode="auto">
          <a:xfrm>
            <a:off x="5181600" y="2700836"/>
            <a:ext cx="3937000" cy="1077218"/>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NI" sz="1600" dirty="0">
                <a:solidFill>
                  <a:srgbClr val="006699"/>
                </a:solidFill>
                <a:latin typeface="Arial" charset="0"/>
              </a:rPr>
              <a:t>Las Principales playas que conectarían: San Juan del Sur, El Tamarindo, Playa Hermosa, Playa Escamequita, El Coco, La Flor, Playa la Piñuela,  entre otros.</a:t>
            </a:r>
            <a:endParaRPr lang="es-ES_tradnl" sz="1600" dirty="0">
              <a:solidFill>
                <a:srgbClr val="006699"/>
              </a:solidFill>
              <a:latin typeface="Arial" charset="0"/>
            </a:endParaRPr>
          </a:p>
        </p:txBody>
      </p:sp>
      <p:sp>
        <p:nvSpPr>
          <p:cNvPr id="26" name="Elipse 25"/>
          <p:cNvSpPr/>
          <p:nvPr/>
        </p:nvSpPr>
        <p:spPr>
          <a:xfrm>
            <a:off x="2084772" y="963784"/>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7" name="Elipse 26"/>
          <p:cNvSpPr/>
          <p:nvPr/>
        </p:nvSpPr>
        <p:spPr>
          <a:xfrm>
            <a:off x="2021805" y="1383715"/>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8" name="Elipse 27"/>
          <p:cNvSpPr/>
          <p:nvPr/>
        </p:nvSpPr>
        <p:spPr>
          <a:xfrm>
            <a:off x="3826707" y="3706823"/>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9" name="Elipse 28"/>
          <p:cNvSpPr/>
          <p:nvPr/>
        </p:nvSpPr>
        <p:spPr>
          <a:xfrm>
            <a:off x="4048580" y="3885044"/>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0" name="Elipse 29"/>
          <p:cNvSpPr/>
          <p:nvPr/>
        </p:nvSpPr>
        <p:spPr>
          <a:xfrm>
            <a:off x="4128426" y="4210135"/>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1" name="Elipse 30"/>
          <p:cNvSpPr/>
          <p:nvPr/>
        </p:nvSpPr>
        <p:spPr>
          <a:xfrm>
            <a:off x="4685476" y="4835009"/>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2" name="Elipse 31"/>
          <p:cNvSpPr/>
          <p:nvPr/>
        </p:nvSpPr>
        <p:spPr>
          <a:xfrm>
            <a:off x="6424851" y="562023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3" name="Elipse 32"/>
          <p:cNvSpPr/>
          <p:nvPr/>
        </p:nvSpPr>
        <p:spPr>
          <a:xfrm>
            <a:off x="6089279" y="5454566"/>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4" name="Elipse 33"/>
          <p:cNvSpPr/>
          <p:nvPr/>
        </p:nvSpPr>
        <p:spPr>
          <a:xfrm>
            <a:off x="2588828" y="1954790"/>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35" name="Elipse 34"/>
          <p:cNvSpPr/>
          <p:nvPr/>
        </p:nvSpPr>
        <p:spPr>
          <a:xfrm>
            <a:off x="2273833" y="1609282"/>
            <a:ext cx="504056" cy="503312"/>
          </a:xfrm>
          <a:prstGeom prst="ellipse">
            <a:avLst/>
          </a:prstGeom>
          <a:solidFill>
            <a:srgbClr val="99CB38">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6910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 presetClass="entr" presetSubtype="32" fill="hold" grpId="0" nodeType="afterEffect">
                                  <p:stCondLst>
                                    <p:cond delay="1000"/>
                                  </p:stCondLst>
                                  <p:childTnLst>
                                    <p:set>
                                      <p:cBhvr>
                                        <p:cTn id="11" dur="1" fill="hold">
                                          <p:stCondLst>
                                            <p:cond delay="0"/>
                                          </p:stCondLst>
                                        </p:cTn>
                                        <p:tgtEl>
                                          <p:spTgt spid="24"/>
                                        </p:tgtEl>
                                        <p:attrNameLst>
                                          <p:attrName>style.visibility</p:attrName>
                                        </p:attrNameLst>
                                      </p:cBhvr>
                                      <p:to>
                                        <p:strVal val="visible"/>
                                      </p:to>
                                    </p:set>
                                    <p:animEffect transition="in" filter="box(out)">
                                      <p:cBhvr>
                                        <p:cTn id="12" dur="500"/>
                                        <p:tgtEl>
                                          <p:spTgt spid="24"/>
                                        </p:tgtEl>
                                      </p:cBhvr>
                                    </p:animEffect>
                                  </p:childTnLst>
                                </p:cTn>
                              </p:par>
                            </p:childTnLst>
                          </p:cTn>
                        </p:par>
                        <p:par>
                          <p:cTn id="13" fill="hold">
                            <p:stCondLst>
                              <p:cond delay="3000"/>
                            </p:stCondLst>
                            <p:childTnLst>
                              <p:par>
                                <p:cTn id="14" presetID="4" presetClass="entr" presetSubtype="32" fill="hold" grpId="0" nodeType="after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box(out)">
                                      <p:cBhvr>
                                        <p:cTn id="16" dur="500"/>
                                        <p:tgtEl>
                                          <p:spTgt spid="25"/>
                                        </p:tgtEl>
                                      </p:cBhvr>
                                    </p:animEffect>
                                  </p:childTnLst>
                                </p:cTn>
                              </p:par>
                            </p:childTnLst>
                          </p:cTn>
                        </p:par>
                        <p:par>
                          <p:cTn id="17" fill="hold">
                            <p:stCondLst>
                              <p:cond delay="4500"/>
                            </p:stCondLst>
                            <p:childTnLst>
                              <p:par>
                                <p:cTn id="18" presetID="16" presetClass="entr" presetSubtype="21" fill="hold" grpId="0" nodeType="after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6000"/>
                            </p:stCondLst>
                            <p:childTnLst>
                              <p:par>
                                <p:cTn id="22" presetID="16" presetClass="entr" presetSubtype="21"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7500"/>
                            </p:stCondLst>
                            <p:childTnLst>
                              <p:par>
                                <p:cTn id="26" presetID="1" presetClass="entr" presetSubtype="0" fill="hold" grpId="0" nodeType="afterEffect">
                                  <p:stCondLst>
                                    <p:cond delay="100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p:bldP spid="10" grpId="0" animBg="1" autoUpdateAnimBg="0"/>
      <p:bldP spid="23" grpId="0" animBg="1" autoUpdateAnimBg="0"/>
      <p:bldP spid="24" grpId="0" animBg="1" autoUpdateAnimBg="0"/>
      <p:bldP spid="2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583936" y="22666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sz="2400" b="1" dirty="0">
                <a:solidFill>
                  <a:srgbClr val="FF0000"/>
                </a:solidFill>
                <a:latin typeface="Arial" charset="0"/>
              </a:rPr>
              <a:t>PRINCIPALES RAMALES A COSTANERA</a:t>
            </a:r>
            <a:endParaRPr lang="es-ES" sz="2400" b="1" i="1" dirty="0">
              <a:solidFill>
                <a:srgbClr val="FF0000"/>
              </a:solidFill>
              <a:latin typeface="Arial" charset="0"/>
            </a:endParaRPr>
          </a:p>
        </p:txBody>
      </p:sp>
      <p:grpSp>
        <p:nvGrpSpPr>
          <p:cNvPr id="29" name="Grupo 28"/>
          <p:cNvGrpSpPr/>
          <p:nvPr/>
        </p:nvGrpSpPr>
        <p:grpSpPr>
          <a:xfrm>
            <a:off x="179512" y="764704"/>
            <a:ext cx="8822567" cy="5643838"/>
            <a:chOff x="78107" y="800592"/>
            <a:chExt cx="8822567" cy="5643838"/>
          </a:xfrm>
        </p:grpSpPr>
        <p:pic>
          <p:nvPicPr>
            <p:cNvPr id="2" name="Imagen 1"/>
            <p:cNvPicPr>
              <a:picLocks noChangeAspect="1"/>
            </p:cNvPicPr>
            <p:nvPr/>
          </p:nvPicPr>
          <p:blipFill>
            <a:blip r:embed="rId2"/>
            <a:stretch>
              <a:fillRect/>
            </a:stretch>
          </p:blipFill>
          <p:spPr>
            <a:xfrm>
              <a:off x="683568" y="836712"/>
              <a:ext cx="7391792" cy="5607718"/>
            </a:xfrm>
            <a:prstGeom prst="rect">
              <a:avLst/>
            </a:prstGeom>
          </p:spPr>
        </p:pic>
        <p:sp>
          <p:nvSpPr>
            <p:cNvPr id="5" name="AutoShape 6"/>
            <p:cNvSpPr>
              <a:spLocks/>
            </p:cNvSpPr>
            <p:nvPr/>
          </p:nvSpPr>
          <p:spPr bwMode="auto">
            <a:xfrm>
              <a:off x="1651209" y="4763503"/>
              <a:ext cx="2233613" cy="338554"/>
            </a:xfrm>
            <a:prstGeom prst="borderCallout2">
              <a:avLst>
                <a:gd name="adj1" fmla="val 18847"/>
                <a:gd name="adj2" fmla="val 103412"/>
                <a:gd name="adj3" fmla="val 18847"/>
                <a:gd name="adj4" fmla="val 130847"/>
                <a:gd name="adj5" fmla="val -79002"/>
                <a:gd name="adj6" fmla="val 155010"/>
              </a:avLst>
            </a:prstGeom>
            <a:solidFill>
              <a:srgbClr val="99CB38"/>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_tradnl" sz="1600" b="1" dirty="0"/>
                <a:t>Litoral </a:t>
              </a:r>
              <a:r>
                <a:rPr lang="es-ES_tradnl" sz="1600" b="1" dirty="0" smtClean="0"/>
                <a:t>Pacífico</a:t>
              </a:r>
              <a:endParaRPr lang="es-ES_tradnl" sz="1600" b="1" dirty="0"/>
            </a:p>
          </p:txBody>
        </p:sp>
        <p:sp>
          <p:nvSpPr>
            <p:cNvPr id="26" name="AutoShape 6"/>
            <p:cNvSpPr>
              <a:spLocks/>
            </p:cNvSpPr>
            <p:nvPr/>
          </p:nvSpPr>
          <p:spPr bwMode="auto">
            <a:xfrm>
              <a:off x="6578347" y="1463238"/>
              <a:ext cx="2233613" cy="461665"/>
            </a:xfrm>
            <a:prstGeom prst="borderCallout2">
              <a:avLst>
                <a:gd name="adj1" fmla="val 55128"/>
                <a:gd name="adj2" fmla="val -461"/>
                <a:gd name="adj3" fmla="val 87377"/>
                <a:gd name="adj4" fmla="val -15186"/>
                <a:gd name="adj5" fmla="val 279538"/>
                <a:gd name="adj6" fmla="val -60679"/>
              </a:avLst>
            </a:prstGeom>
            <a:solidFill>
              <a:srgbClr val="99CB38"/>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_tradnl" sz="1200" b="1" dirty="0" smtClean="0"/>
                <a:t>Carretera Panamericana</a:t>
              </a:r>
            </a:p>
            <a:p>
              <a:pPr algn="ctr"/>
              <a:r>
                <a:rPr lang="es-ES_tradnl" sz="1200" b="1" dirty="0" smtClean="0"/>
                <a:t>(MAC)</a:t>
              </a:r>
              <a:endParaRPr lang="es-ES_tradnl" sz="1200" b="1" dirty="0"/>
            </a:p>
          </p:txBody>
        </p:sp>
        <p:grpSp>
          <p:nvGrpSpPr>
            <p:cNvPr id="28" name="Grupo 27"/>
            <p:cNvGrpSpPr/>
            <p:nvPr/>
          </p:nvGrpSpPr>
          <p:grpSpPr>
            <a:xfrm>
              <a:off x="1981200" y="941696"/>
              <a:ext cx="5320352" cy="4599295"/>
              <a:chOff x="1981200" y="941696"/>
              <a:chExt cx="5320352" cy="4599295"/>
            </a:xfrm>
          </p:grpSpPr>
          <p:grpSp>
            <p:nvGrpSpPr>
              <p:cNvPr id="25" name="Grupo 24"/>
              <p:cNvGrpSpPr/>
              <p:nvPr/>
            </p:nvGrpSpPr>
            <p:grpSpPr>
              <a:xfrm>
                <a:off x="1981200" y="955675"/>
                <a:ext cx="4384675" cy="4279900"/>
                <a:chOff x="1981200" y="955675"/>
                <a:chExt cx="4384675" cy="4279900"/>
              </a:xfrm>
            </p:grpSpPr>
            <p:sp>
              <p:nvSpPr>
                <p:cNvPr id="20" name="Forma libre 19"/>
                <p:cNvSpPr/>
                <p:nvPr/>
              </p:nvSpPr>
              <p:spPr>
                <a:xfrm>
                  <a:off x="1981200" y="955675"/>
                  <a:ext cx="1085850" cy="962025"/>
                </a:xfrm>
                <a:custGeom>
                  <a:avLst/>
                  <a:gdLst>
                    <a:gd name="connsiteX0" fmla="*/ 1085850 w 1085850"/>
                    <a:gd name="connsiteY0" fmla="*/ 0 h 962025"/>
                    <a:gd name="connsiteX1" fmla="*/ 1060450 w 1085850"/>
                    <a:gd name="connsiteY1" fmla="*/ 6350 h 962025"/>
                    <a:gd name="connsiteX2" fmla="*/ 1054100 w 1085850"/>
                    <a:gd name="connsiteY2" fmla="*/ 15875 h 962025"/>
                    <a:gd name="connsiteX3" fmla="*/ 1044575 w 1085850"/>
                    <a:gd name="connsiteY3" fmla="*/ 19050 h 962025"/>
                    <a:gd name="connsiteX4" fmla="*/ 1035050 w 1085850"/>
                    <a:gd name="connsiteY4" fmla="*/ 25400 h 962025"/>
                    <a:gd name="connsiteX5" fmla="*/ 1025525 w 1085850"/>
                    <a:gd name="connsiteY5" fmla="*/ 34925 h 962025"/>
                    <a:gd name="connsiteX6" fmla="*/ 1006475 w 1085850"/>
                    <a:gd name="connsiteY6" fmla="*/ 44450 h 962025"/>
                    <a:gd name="connsiteX7" fmla="*/ 987425 w 1085850"/>
                    <a:gd name="connsiteY7" fmla="*/ 53975 h 962025"/>
                    <a:gd name="connsiteX8" fmla="*/ 971550 w 1085850"/>
                    <a:gd name="connsiteY8" fmla="*/ 69850 h 962025"/>
                    <a:gd name="connsiteX9" fmla="*/ 952500 w 1085850"/>
                    <a:gd name="connsiteY9" fmla="*/ 82550 h 962025"/>
                    <a:gd name="connsiteX10" fmla="*/ 942975 w 1085850"/>
                    <a:gd name="connsiteY10" fmla="*/ 92075 h 962025"/>
                    <a:gd name="connsiteX11" fmla="*/ 936625 w 1085850"/>
                    <a:gd name="connsiteY11" fmla="*/ 101600 h 962025"/>
                    <a:gd name="connsiteX12" fmla="*/ 908050 w 1085850"/>
                    <a:gd name="connsiteY12" fmla="*/ 120650 h 962025"/>
                    <a:gd name="connsiteX13" fmla="*/ 879475 w 1085850"/>
                    <a:gd name="connsiteY13" fmla="*/ 139700 h 962025"/>
                    <a:gd name="connsiteX14" fmla="*/ 869950 w 1085850"/>
                    <a:gd name="connsiteY14" fmla="*/ 146050 h 962025"/>
                    <a:gd name="connsiteX15" fmla="*/ 860425 w 1085850"/>
                    <a:gd name="connsiteY15" fmla="*/ 149225 h 962025"/>
                    <a:gd name="connsiteX16" fmla="*/ 850900 w 1085850"/>
                    <a:gd name="connsiteY16" fmla="*/ 158750 h 962025"/>
                    <a:gd name="connsiteX17" fmla="*/ 838200 w 1085850"/>
                    <a:gd name="connsiteY17" fmla="*/ 165100 h 962025"/>
                    <a:gd name="connsiteX18" fmla="*/ 835025 w 1085850"/>
                    <a:gd name="connsiteY18" fmla="*/ 174625 h 962025"/>
                    <a:gd name="connsiteX19" fmla="*/ 825500 w 1085850"/>
                    <a:gd name="connsiteY19" fmla="*/ 184150 h 962025"/>
                    <a:gd name="connsiteX20" fmla="*/ 809625 w 1085850"/>
                    <a:gd name="connsiteY20" fmla="*/ 196850 h 962025"/>
                    <a:gd name="connsiteX21" fmla="*/ 796925 w 1085850"/>
                    <a:gd name="connsiteY21" fmla="*/ 215900 h 962025"/>
                    <a:gd name="connsiteX22" fmla="*/ 790575 w 1085850"/>
                    <a:gd name="connsiteY22" fmla="*/ 225425 h 962025"/>
                    <a:gd name="connsiteX23" fmla="*/ 787400 w 1085850"/>
                    <a:gd name="connsiteY23" fmla="*/ 234950 h 962025"/>
                    <a:gd name="connsiteX24" fmla="*/ 777875 w 1085850"/>
                    <a:gd name="connsiteY24" fmla="*/ 241300 h 962025"/>
                    <a:gd name="connsiteX25" fmla="*/ 774700 w 1085850"/>
                    <a:gd name="connsiteY25" fmla="*/ 250825 h 962025"/>
                    <a:gd name="connsiteX26" fmla="*/ 762000 w 1085850"/>
                    <a:gd name="connsiteY26" fmla="*/ 269875 h 962025"/>
                    <a:gd name="connsiteX27" fmla="*/ 758825 w 1085850"/>
                    <a:gd name="connsiteY27" fmla="*/ 282575 h 962025"/>
                    <a:gd name="connsiteX28" fmla="*/ 739775 w 1085850"/>
                    <a:gd name="connsiteY28" fmla="*/ 295275 h 962025"/>
                    <a:gd name="connsiteX29" fmla="*/ 720725 w 1085850"/>
                    <a:gd name="connsiteY29" fmla="*/ 304800 h 962025"/>
                    <a:gd name="connsiteX30" fmla="*/ 711200 w 1085850"/>
                    <a:gd name="connsiteY30" fmla="*/ 311150 h 962025"/>
                    <a:gd name="connsiteX31" fmla="*/ 695325 w 1085850"/>
                    <a:gd name="connsiteY31" fmla="*/ 314325 h 962025"/>
                    <a:gd name="connsiteX32" fmla="*/ 685800 w 1085850"/>
                    <a:gd name="connsiteY32" fmla="*/ 317500 h 962025"/>
                    <a:gd name="connsiteX33" fmla="*/ 673100 w 1085850"/>
                    <a:gd name="connsiteY33" fmla="*/ 336550 h 962025"/>
                    <a:gd name="connsiteX34" fmla="*/ 669925 w 1085850"/>
                    <a:gd name="connsiteY34" fmla="*/ 349250 h 962025"/>
                    <a:gd name="connsiteX35" fmla="*/ 647700 w 1085850"/>
                    <a:gd name="connsiteY35" fmla="*/ 365125 h 962025"/>
                    <a:gd name="connsiteX36" fmla="*/ 628650 w 1085850"/>
                    <a:gd name="connsiteY36" fmla="*/ 377825 h 962025"/>
                    <a:gd name="connsiteX37" fmla="*/ 615950 w 1085850"/>
                    <a:gd name="connsiteY37" fmla="*/ 387350 h 962025"/>
                    <a:gd name="connsiteX38" fmla="*/ 606425 w 1085850"/>
                    <a:gd name="connsiteY38" fmla="*/ 390525 h 962025"/>
                    <a:gd name="connsiteX39" fmla="*/ 587375 w 1085850"/>
                    <a:gd name="connsiteY39" fmla="*/ 403225 h 962025"/>
                    <a:gd name="connsiteX40" fmla="*/ 577850 w 1085850"/>
                    <a:gd name="connsiteY40" fmla="*/ 409575 h 962025"/>
                    <a:gd name="connsiteX41" fmla="*/ 568325 w 1085850"/>
                    <a:gd name="connsiteY41" fmla="*/ 419100 h 962025"/>
                    <a:gd name="connsiteX42" fmla="*/ 558800 w 1085850"/>
                    <a:gd name="connsiteY42" fmla="*/ 422275 h 962025"/>
                    <a:gd name="connsiteX43" fmla="*/ 546100 w 1085850"/>
                    <a:gd name="connsiteY43" fmla="*/ 431800 h 962025"/>
                    <a:gd name="connsiteX44" fmla="*/ 530225 w 1085850"/>
                    <a:gd name="connsiteY44" fmla="*/ 447675 h 962025"/>
                    <a:gd name="connsiteX45" fmla="*/ 527050 w 1085850"/>
                    <a:gd name="connsiteY45" fmla="*/ 457200 h 962025"/>
                    <a:gd name="connsiteX46" fmla="*/ 523875 w 1085850"/>
                    <a:gd name="connsiteY46" fmla="*/ 469900 h 962025"/>
                    <a:gd name="connsiteX47" fmla="*/ 511175 w 1085850"/>
                    <a:gd name="connsiteY47" fmla="*/ 488950 h 962025"/>
                    <a:gd name="connsiteX48" fmla="*/ 504825 w 1085850"/>
                    <a:gd name="connsiteY48" fmla="*/ 498475 h 962025"/>
                    <a:gd name="connsiteX49" fmla="*/ 498475 w 1085850"/>
                    <a:gd name="connsiteY49" fmla="*/ 508000 h 962025"/>
                    <a:gd name="connsiteX50" fmla="*/ 495300 w 1085850"/>
                    <a:gd name="connsiteY50" fmla="*/ 520700 h 962025"/>
                    <a:gd name="connsiteX51" fmla="*/ 476250 w 1085850"/>
                    <a:gd name="connsiteY51" fmla="*/ 539750 h 962025"/>
                    <a:gd name="connsiteX52" fmla="*/ 463550 w 1085850"/>
                    <a:gd name="connsiteY52" fmla="*/ 558800 h 962025"/>
                    <a:gd name="connsiteX53" fmla="*/ 454025 w 1085850"/>
                    <a:gd name="connsiteY53" fmla="*/ 581025 h 962025"/>
                    <a:gd name="connsiteX54" fmla="*/ 450850 w 1085850"/>
                    <a:gd name="connsiteY54" fmla="*/ 590550 h 962025"/>
                    <a:gd name="connsiteX55" fmla="*/ 441325 w 1085850"/>
                    <a:gd name="connsiteY55" fmla="*/ 596900 h 962025"/>
                    <a:gd name="connsiteX56" fmla="*/ 425450 w 1085850"/>
                    <a:gd name="connsiteY56" fmla="*/ 625475 h 962025"/>
                    <a:gd name="connsiteX57" fmla="*/ 409575 w 1085850"/>
                    <a:gd name="connsiteY57" fmla="*/ 638175 h 962025"/>
                    <a:gd name="connsiteX58" fmla="*/ 403225 w 1085850"/>
                    <a:gd name="connsiteY58" fmla="*/ 647700 h 962025"/>
                    <a:gd name="connsiteX59" fmla="*/ 400050 w 1085850"/>
                    <a:gd name="connsiteY59" fmla="*/ 657225 h 962025"/>
                    <a:gd name="connsiteX60" fmla="*/ 381000 w 1085850"/>
                    <a:gd name="connsiteY60" fmla="*/ 669925 h 962025"/>
                    <a:gd name="connsiteX61" fmla="*/ 371475 w 1085850"/>
                    <a:gd name="connsiteY61" fmla="*/ 676275 h 962025"/>
                    <a:gd name="connsiteX62" fmla="*/ 355600 w 1085850"/>
                    <a:gd name="connsiteY62" fmla="*/ 685800 h 962025"/>
                    <a:gd name="connsiteX63" fmla="*/ 346075 w 1085850"/>
                    <a:gd name="connsiteY63" fmla="*/ 692150 h 962025"/>
                    <a:gd name="connsiteX64" fmla="*/ 327025 w 1085850"/>
                    <a:gd name="connsiteY64" fmla="*/ 701675 h 962025"/>
                    <a:gd name="connsiteX65" fmla="*/ 317500 w 1085850"/>
                    <a:gd name="connsiteY65" fmla="*/ 711200 h 962025"/>
                    <a:gd name="connsiteX66" fmla="*/ 307975 w 1085850"/>
                    <a:gd name="connsiteY66" fmla="*/ 717550 h 962025"/>
                    <a:gd name="connsiteX67" fmla="*/ 298450 w 1085850"/>
                    <a:gd name="connsiteY67" fmla="*/ 727075 h 962025"/>
                    <a:gd name="connsiteX68" fmla="*/ 279400 w 1085850"/>
                    <a:gd name="connsiteY68" fmla="*/ 739775 h 962025"/>
                    <a:gd name="connsiteX69" fmla="*/ 269875 w 1085850"/>
                    <a:gd name="connsiteY69" fmla="*/ 746125 h 962025"/>
                    <a:gd name="connsiteX70" fmla="*/ 260350 w 1085850"/>
                    <a:gd name="connsiteY70" fmla="*/ 752475 h 962025"/>
                    <a:gd name="connsiteX71" fmla="*/ 247650 w 1085850"/>
                    <a:gd name="connsiteY71" fmla="*/ 758825 h 962025"/>
                    <a:gd name="connsiteX72" fmla="*/ 238125 w 1085850"/>
                    <a:gd name="connsiteY72" fmla="*/ 762000 h 962025"/>
                    <a:gd name="connsiteX73" fmla="*/ 219075 w 1085850"/>
                    <a:gd name="connsiteY73" fmla="*/ 774700 h 962025"/>
                    <a:gd name="connsiteX74" fmla="*/ 209550 w 1085850"/>
                    <a:gd name="connsiteY74" fmla="*/ 781050 h 962025"/>
                    <a:gd name="connsiteX75" fmla="*/ 187325 w 1085850"/>
                    <a:gd name="connsiteY75" fmla="*/ 790575 h 962025"/>
                    <a:gd name="connsiteX76" fmla="*/ 168275 w 1085850"/>
                    <a:gd name="connsiteY76" fmla="*/ 803275 h 962025"/>
                    <a:gd name="connsiteX77" fmla="*/ 158750 w 1085850"/>
                    <a:gd name="connsiteY77" fmla="*/ 806450 h 962025"/>
                    <a:gd name="connsiteX78" fmla="*/ 139700 w 1085850"/>
                    <a:gd name="connsiteY78" fmla="*/ 822325 h 962025"/>
                    <a:gd name="connsiteX79" fmla="*/ 130175 w 1085850"/>
                    <a:gd name="connsiteY79" fmla="*/ 825500 h 962025"/>
                    <a:gd name="connsiteX80" fmla="*/ 120650 w 1085850"/>
                    <a:gd name="connsiteY80" fmla="*/ 835025 h 962025"/>
                    <a:gd name="connsiteX81" fmla="*/ 101600 w 1085850"/>
                    <a:gd name="connsiteY81" fmla="*/ 847725 h 962025"/>
                    <a:gd name="connsiteX82" fmla="*/ 95250 w 1085850"/>
                    <a:gd name="connsiteY82" fmla="*/ 857250 h 962025"/>
                    <a:gd name="connsiteX83" fmla="*/ 101600 w 1085850"/>
                    <a:gd name="connsiteY83" fmla="*/ 882650 h 962025"/>
                    <a:gd name="connsiteX84" fmla="*/ 98425 w 1085850"/>
                    <a:gd name="connsiteY84" fmla="*/ 898525 h 962025"/>
                    <a:gd name="connsiteX85" fmla="*/ 82550 w 1085850"/>
                    <a:gd name="connsiteY85" fmla="*/ 917575 h 962025"/>
                    <a:gd name="connsiteX86" fmla="*/ 79375 w 1085850"/>
                    <a:gd name="connsiteY86" fmla="*/ 927100 h 962025"/>
                    <a:gd name="connsiteX87" fmla="*/ 69850 w 1085850"/>
                    <a:gd name="connsiteY87" fmla="*/ 933450 h 962025"/>
                    <a:gd name="connsiteX88" fmla="*/ 50800 w 1085850"/>
                    <a:gd name="connsiteY88" fmla="*/ 939800 h 962025"/>
                    <a:gd name="connsiteX89" fmla="*/ 28575 w 1085850"/>
                    <a:gd name="connsiteY89" fmla="*/ 946150 h 962025"/>
                    <a:gd name="connsiteX90" fmla="*/ 9525 w 1085850"/>
                    <a:gd name="connsiteY90" fmla="*/ 955675 h 962025"/>
                    <a:gd name="connsiteX91" fmla="*/ 0 w 1085850"/>
                    <a:gd name="connsiteY91"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85850" h="962025">
                      <a:moveTo>
                        <a:pt x="1085850" y="0"/>
                      </a:moveTo>
                      <a:cubicBezTo>
                        <a:pt x="1085059" y="158"/>
                        <a:pt x="1063704" y="3747"/>
                        <a:pt x="1060450" y="6350"/>
                      </a:cubicBezTo>
                      <a:cubicBezTo>
                        <a:pt x="1057470" y="8734"/>
                        <a:pt x="1057080" y="13491"/>
                        <a:pt x="1054100" y="15875"/>
                      </a:cubicBezTo>
                      <a:cubicBezTo>
                        <a:pt x="1051487" y="17966"/>
                        <a:pt x="1047568" y="17553"/>
                        <a:pt x="1044575" y="19050"/>
                      </a:cubicBezTo>
                      <a:cubicBezTo>
                        <a:pt x="1041162" y="20757"/>
                        <a:pt x="1037981" y="22957"/>
                        <a:pt x="1035050" y="25400"/>
                      </a:cubicBezTo>
                      <a:cubicBezTo>
                        <a:pt x="1031601" y="28275"/>
                        <a:pt x="1028974" y="32050"/>
                        <a:pt x="1025525" y="34925"/>
                      </a:cubicBezTo>
                      <a:cubicBezTo>
                        <a:pt x="1011876" y="46299"/>
                        <a:pt x="1020794" y="37290"/>
                        <a:pt x="1006475" y="44450"/>
                      </a:cubicBezTo>
                      <a:cubicBezTo>
                        <a:pt x="981856" y="56760"/>
                        <a:pt x="1011366" y="45995"/>
                        <a:pt x="987425" y="53975"/>
                      </a:cubicBezTo>
                      <a:cubicBezTo>
                        <a:pt x="975783" y="71437"/>
                        <a:pt x="987425" y="56621"/>
                        <a:pt x="971550" y="69850"/>
                      </a:cubicBezTo>
                      <a:cubicBezTo>
                        <a:pt x="955695" y="83063"/>
                        <a:pt x="969239" y="76970"/>
                        <a:pt x="952500" y="82550"/>
                      </a:cubicBezTo>
                      <a:cubicBezTo>
                        <a:pt x="949325" y="85725"/>
                        <a:pt x="945850" y="88626"/>
                        <a:pt x="942975" y="92075"/>
                      </a:cubicBezTo>
                      <a:cubicBezTo>
                        <a:pt x="940532" y="95006"/>
                        <a:pt x="939497" y="99087"/>
                        <a:pt x="936625" y="101600"/>
                      </a:cubicBezTo>
                      <a:lnTo>
                        <a:pt x="908050" y="120650"/>
                      </a:lnTo>
                      <a:lnTo>
                        <a:pt x="879475" y="139700"/>
                      </a:lnTo>
                      <a:cubicBezTo>
                        <a:pt x="876300" y="141817"/>
                        <a:pt x="873570" y="144843"/>
                        <a:pt x="869950" y="146050"/>
                      </a:cubicBezTo>
                      <a:lnTo>
                        <a:pt x="860425" y="149225"/>
                      </a:lnTo>
                      <a:cubicBezTo>
                        <a:pt x="857250" y="152400"/>
                        <a:pt x="854554" y="156140"/>
                        <a:pt x="850900" y="158750"/>
                      </a:cubicBezTo>
                      <a:cubicBezTo>
                        <a:pt x="847049" y="161501"/>
                        <a:pt x="841547" y="161753"/>
                        <a:pt x="838200" y="165100"/>
                      </a:cubicBezTo>
                      <a:cubicBezTo>
                        <a:pt x="835833" y="167467"/>
                        <a:pt x="836881" y="171840"/>
                        <a:pt x="835025" y="174625"/>
                      </a:cubicBezTo>
                      <a:cubicBezTo>
                        <a:pt x="832534" y="178361"/>
                        <a:pt x="828375" y="180701"/>
                        <a:pt x="825500" y="184150"/>
                      </a:cubicBezTo>
                      <a:cubicBezTo>
                        <a:pt x="814453" y="197407"/>
                        <a:pt x="825262" y="191638"/>
                        <a:pt x="809625" y="196850"/>
                      </a:cubicBezTo>
                      <a:lnTo>
                        <a:pt x="796925" y="215900"/>
                      </a:lnTo>
                      <a:cubicBezTo>
                        <a:pt x="794808" y="219075"/>
                        <a:pt x="791782" y="221805"/>
                        <a:pt x="790575" y="225425"/>
                      </a:cubicBezTo>
                      <a:cubicBezTo>
                        <a:pt x="789517" y="228600"/>
                        <a:pt x="789491" y="232337"/>
                        <a:pt x="787400" y="234950"/>
                      </a:cubicBezTo>
                      <a:cubicBezTo>
                        <a:pt x="785016" y="237930"/>
                        <a:pt x="781050" y="239183"/>
                        <a:pt x="777875" y="241300"/>
                      </a:cubicBezTo>
                      <a:cubicBezTo>
                        <a:pt x="776817" y="244475"/>
                        <a:pt x="776325" y="247899"/>
                        <a:pt x="774700" y="250825"/>
                      </a:cubicBezTo>
                      <a:cubicBezTo>
                        <a:pt x="770994" y="257496"/>
                        <a:pt x="762000" y="269875"/>
                        <a:pt x="762000" y="269875"/>
                      </a:cubicBezTo>
                      <a:cubicBezTo>
                        <a:pt x="760942" y="274108"/>
                        <a:pt x="761698" y="279291"/>
                        <a:pt x="758825" y="282575"/>
                      </a:cubicBezTo>
                      <a:cubicBezTo>
                        <a:pt x="753799" y="288318"/>
                        <a:pt x="746125" y="291042"/>
                        <a:pt x="739775" y="295275"/>
                      </a:cubicBezTo>
                      <a:cubicBezTo>
                        <a:pt x="712478" y="313473"/>
                        <a:pt x="747015" y="291655"/>
                        <a:pt x="720725" y="304800"/>
                      </a:cubicBezTo>
                      <a:cubicBezTo>
                        <a:pt x="717312" y="306507"/>
                        <a:pt x="714773" y="309810"/>
                        <a:pt x="711200" y="311150"/>
                      </a:cubicBezTo>
                      <a:cubicBezTo>
                        <a:pt x="706147" y="313045"/>
                        <a:pt x="700560" y="313016"/>
                        <a:pt x="695325" y="314325"/>
                      </a:cubicBezTo>
                      <a:cubicBezTo>
                        <a:pt x="692078" y="315137"/>
                        <a:pt x="688975" y="316442"/>
                        <a:pt x="685800" y="317500"/>
                      </a:cubicBezTo>
                      <a:cubicBezTo>
                        <a:pt x="681567" y="323850"/>
                        <a:pt x="674951" y="329146"/>
                        <a:pt x="673100" y="336550"/>
                      </a:cubicBezTo>
                      <a:cubicBezTo>
                        <a:pt x="672042" y="340783"/>
                        <a:pt x="672090" y="345461"/>
                        <a:pt x="669925" y="349250"/>
                      </a:cubicBezTo>
                      <a:cubicBezTo>
                        <a:pt x="664069" y="359498"/>
                        <a:pt x="657021" y="359532"/>
                        <a:pt x="647700" y="365125"/>
                      </a:cubicBezTo>
                      <a:cubicBezTo>
                        <a:pt x="641156" y="369052"/>
                        <a:pt x="634755" y="373246"/>
                        <a:pt x="628650" y="377825"/>
                      </a:cubicBezTo>
                      <a:cubicBezTo>
                        <a:pt x="624417" y="381000"/>
                        <a:pt x="620544" y="384725"/>
                        <a:pt x="615950" y="387350"/>
                      </a:cubicBezTo>
                      <a:cubicBezTo>
                        <a:pt x="613044" y="389010"/>
                        <a:pt x="609351" y="388900"/>
                        <a:pt x="606425" y="390525"/>
                      </a:cubicBezTo>
                      <a:cubicBezTo>
                        <a:pt x="599754" y="394231"/>
                        <a:pt x="593725" y="398992"/>
                        <a:pt x="587375" y="403225"/>
                      </a:cubicBezTo>
                      <a:cubicBezTo>
                        <a:pt x="584200" y="405342"/>
                        <a:pt x="580548" y="406877"/>
                        <a:pt x="577850" y="409575"/>
                      </a:cubicBezTo>
                      <a:cubicBezTo>
                        <a:pt x="574675" y="412750"/>
                        <a:pt x="572061" y="416609"/>
                        <a:pt x="568325" y="419100"/>
                      </a:cubicBezTo>
                      <a:cubicBezTo>
                        <a:pt x="565540" y="420956"/>
                        <a:pt x="561975" y="421217"/>
                        <a:pt x="558800" y="422275"/>
                      </a:cubicBezTo>
                      <a:cubicBezTo>
                        <a:pt x="554567" y="425450"/>
                        <a:pt x="550406" y="428724"/>
                        <a:pt x="546100" y="431800"/>
                      </a:cubicBezTo>
                      <a:cubicBezTo>
                        <a:pt x="536222" y="438856"/>
                        <a:pt x="535869" y="436386"/>
                        <a:pt x="530225" y="447675"/>
                      </a:cubicBezTo>
                      <a:cubicBezTo>
                        <a:pt x="528728" y="450668"/>
                        <a:pt x="527969" y="453982"/>
                        <a:pt x="527050" y="457200"/>
                      </a:cubicBezTo>
                      <a:cubicBezTo>
                        <a:pt x="525851" y="461396"/>
                        <a:pt x="525826" y="465997"/>
                        <a:pt x="523875" y="469900"/>
                      </a:cubicBezTo>
                      <a:cubicBezTo>
                        <a:pt x="520462" y="476726"/>
                        <a:pt x="515408" y="482600"/>
                        <a:pt x="511175" y="488950"/>
                      </a:cubicBezTo>
                      <a:lnTo>
                        <a:pt x="504825" y="498475"/>
                      </a:lnTo>
                      <a:lnTo>
                        <a:pt x="498475" y="508000"/>
                      </a:lnTo>
                      <a:cubicBezTo>
                        <a:pt x="497417" y="512233"/>
                        <a:pt x="497251" y="516797"/>
                        <a:pt x="495300" y="520700"/>
                      </a:cubicBezTo>
                      <a:cubicBezTo>
                        <a:pt x="489393" y="532515"/>
                        <a:pt x="485918" y="533305"/>
                        <a:pt x="476250" y="539750"/>
                      </a:cubicBezTo>
                      <a:cubicBezTo>
                        <a:pt x="472017" y="546100"/>
                        <a:pt x="465401" y="551396"/>
                        <a:pt x="463550" y="558800"/>
                      </a:cubicBezTo>
                      <a:cubicBezTo>
                        <a:pt x="456942" y="585231"/>
                        <a:pt x="464988" y="559099"/>
                        <a:pt x="454025" y="581025"/>
                      </a:cubicBezTo>
                      <a:cubicBezTo>
                        <a:pt x="452528" y="584018"/>
                        <a:pt x="452941" y="587937"/>
                        <a:pt x="450850" y="590550"/>
                      </a:cubicBezTo>
                      <a:cubicBezTo>
                        <a:pt x="448466" y="593530"/>
                        <a:pt x="444500" y="594783"/>
                        <a:pt x="441325" y="596900"/>
                      </a:cubicBezTo>
                      <a:cubicBezTo>
                        <a:pt x="431193" y="627295"/>
                        <a:pt x="441292" y="606464"/>
                        <a:pt x="425450" y="625475"/>
                      </a:cubicBezTo>
                      <a:cubicBezTo>
                        <a:pt x="414403" y="638732"/>
                        <a:pt x="425212" y="632963"/>
                        <a:pt x="409575" y="638175"/>
                      </a:cubicBezTo>
                      <a:cubicBezTo>
                        <a:pt x="407458" y="641350"/>
                        <a:pt x="404932" y="644287"/>
                        <a:pt x="403225" y="647700"/>
                      </a:cubicBezTo>
                      <a:cubicBezTo>
                        <a:pt x="401728" y="650693"/>
                        <a:pt x="402417" y="654858"/>
                        <a:pt x="400050" y="657225"/>
                      </a:cubicBezTo>
                      <a:cubicBezTo>
                        <a:pt x="394654" y="662621"/>
                        <a:pt x="387350" y="665692"/>
                        <a:pt x="381000" y="669925"/>
                      </a:cubicBezTo>
                      <a:cubicBezTo>
                        <a:pt x="377825" y="672042"/>
                        <a:pt x="374711" y="674253"/>
                        <a:pt x="371475" y="676275"/>
                      </a:cubicBezTo>
                      <a:cubicBezTo>
                        <a:pt x="366242" y="679546"/>
                        <a:pt x="360735" y="682377"/>
                        <a:pt x="355600" y="685800"/>
                      </a:cubicBezTo>
                      <a:cubicBezTo>
                        <a:pt x="352425" y="687917"/>
                        <a:pt x="349488" y="690443"/>
                        <a:pt x="346075" y="692150"/>
                      </a:cubicBezTo>
                      <a:cubicBezTo>
                        <a:pt x="331756" y="699310"/>
                        <a:pt x="340674" y="690301"/>
                        <a:pt x="327025" y="701675"/>
                      </a:cubicBezTo>
                      <a:cubicBezTo>
                        <a:pt x="323576" y="704550"/>
                        <a:pt x="320949" y="708325"/>
                        <a:pt x="317500" y="711200"/>
                      </a:cubicBezTo>
                      <a:cubicBezTo>
                        <a:pt x="314569" y="713643"/>
                        <a:pt x="310906" y="715107"/>
                        <a:pt x="307975" y="717550"/>
                      </a:cubicBezTo>
                      <a:cubicBezTo>
                        <a:pt x="304526" y="720425"/>
                        <a:pt x="301994" y="724318"/>
                        <a:pt x="298450" y="727075"/>
                      </a:cubicBezTo>
                      <a:cubicBezTo>
                        <a:pt x="292426" y="731760"/>
                        <a:pt x="285750" y="735542"/>
                        <a:pt x="279400" y="739775"/>
                      </a:cubicBezTo>
                      <a:lnTo>
                        <a:pt x="269875" y="746125"/>
                      </a:lnTo>
                      <a:cubicBezTo>
                        <a:pt x="266700" y="748242"/>
                        <a:pt x="263763" y="750768"/>
                        <a:pt x="260350" y="752475"/>
                      </a:cubicBezTo>
                      <a:cubicBezTo>
                        <a:pt x="256117" y="754592"/>
                        <a:pt x="252000" y="756961"/>
                        <a:pt x="247650" y="758825"/>
                      </a:cubicBezTo>
                      <a:cubicBezTo>
                        <a:pt x="244574" y="760143"/>
                        <a:pt x="241051" y="760375"/>
                        <a:pt x="238125" y="762000"/>
                      </a:cubicBezTo>
                      <a:cubicBezTo>
                        <a:pt x="231454" y="765706"/>
                        <a:pt x="225425" y="770467"/>
                        <a:pt x="219075" y="774700"/>
                      </a:cubicBezTo>
                      <a:cubicBezTo>
                        <a:pt x="215900" y="776817"/>
                        <a:pt x="213170" y="779843"/>
                        <a:pt x="209550" y="781050"/>
                      </a:cubicBezTo>
                      <a:cubicBezTo>
                        <a:pt x="199696" y="784335"/>
                        <a:pt x="197133" y="784690"/>
                        <a:pt x="187325" y="790575"/>
                      </a:cubicBezTo>
                      <a:cubicBezTo>
                        <a:pt x="180781" y="794502"/>
                        <a:pt x="175515" y="800862"/>
                        <a:pt x="168275" y="803275"/>
                      </a:cubicBezTo>
                      <a:cubicBezTo>
                        <a:pt x="165100" y="804333"/>
                        <a:pt x="161743" y="804953"/>
                        <a:pt x="158750" y="806450"/>
                      </a:cubicBezTo>
                      <a:cubicBezTo>
                        <a:pt x="137975" y="816838"/>
                        <a:pt x="160766" y="808281"/>
                        <a:pt x="139700" y="822325"/>
                      </a:cubicBezTo>
                      <a:cubicBezTo>
                        <a:pt x="136915" y="824181"/>
                        <a:pt x="133350" y="824442"/>
                        <a:pt x="130175" y="825500"/>
                      </a:cubicBezTo>
                      <a:cubicBezTo>
                        <a:pt x="127000" y="828675"/>
                        <a:pt x="124194" y="832268"/>
                        <a:pt x="120650" y="835025"/>
                      </a:cubicBezTo>
                      <a:cubicBezTo>
                        <a:pt x="114626" y="839710"/>
                        <a:pt x="101600" y="847725"/>
                        <a:pt x="101600" y="847725"/>
                      </a:cubicBezTo>
                      <a:cubicBezTo>
                        <a:pt x="99483" y="850900"/>
                        <a:pt x="95723" y="853464"/>
                        <a:pt x="95250" y="857250"/>
                      </a:cubicBezTo>
                      <a:cubicBezTo>
                        <a:pt x="94553" y="862823"/>
                        <a:pt x="99527" y="876430"/>
                        <a:pt x="101600" y="882650"/>
                      </a:cubicBezTo>
                      <a:cubicBezTo>
                        <a:pt x="100542" y="887942"/>
                        <a:pt x="100320" y="893472"/>
                        <a:pt x="98425" y="898525"/>
                      </a:cubicBezTo>
                      <a:cubicBezTo>
                        <a:pt x="95773" y="905598"/>
                        <a:pt x="87491" y="912634"/>
                        <a:pt x="82550" y="917575"/>
                      </a:cubicBezTo>
                      <a:cubicBezTo>
                        <a:pt x="81492" y="920750"/>
                        <a:pt x="81466" y="924487"/>
                        <a:pt x="79375" y="927100"/>
                      </a:cubicBezTo>
                      <a:cubicBezTo>
                        <a:pt x="76991" y="930080"/>
                        <a:pt x="73337" y="931900"/>
                        <a:pt x="69850" y="933450"/>
                      </a:cubicBezTo>
                      <a:cubicBezTo>
                        <a:pt x="63733" y="936168"/>
                        <a:pt x="57150" y="937683"/>
                        <a:pt x="50800" y="939800"/>
                      </a:cubicBezTo>
                      <a:cubicBezTo>
                        <a:pt x="37135" y="944355"/>
                        <a:pt x="44522" y="942163"/>
                        <a:pt x="28575" y="946150"/>
                      </a:cubicBezTo>
                      <a:cubicBezTo>
                        <a:pt x="1278" y="964348"/>
                        <a:pt x="35815" y="942530"/>
                        <a:pt x="9525" y="955675"/>
                      </a:cubicBezTo>
                      <a:cubicBezTo>
                        <a:pt x="6112" y="957382"/>
                        <a:pt x="0" y="962025"/>
                        <a:pt x="0" y="962025"/>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1" name="Forma libre 20"/>
                <p:cNvSpPr/>
                <p:nvPr/>
              </p:nvSpPr>
              <p:spPr>
                <a:xfrm>
                  <a:off x="2717800" y="1606550"/>
                  <a:ext cx="758825" cy="1155700"/>
                </a:xfrm>
                <a:custGeom>
                  <a:avLst/>
                  <a:gdLst>
                    <a:gd name="connsiteX0" fmla="*/ 758825 w 758825"/>
                    <a:gd name="connsiteY0" fmla="*/ 0 h 1155700"/>
                    <a:gd name="connsiteX1" fmla="*/ 742950 w 758825"/>
                    <a:gd name="connsiteY1" fmla="*/ 9525 h 1155700"/>
                    <a:gd name="connsiteX2" fmla="*/ 736600 w 758825"/>
                    <a:gd name="connsiteY2" fmla="*/ 19050 h 1155700"/>
                    <a:gd name="connsiteX3" fmla="*/ 701675 w 758825"/>
                    <a:gd name="connsiteY3" fmla="*/ 41275 h 1155700"/>
                    <a:gd name="connsiteX4" fmla="*/ 692150 w 758825"/>
                    <a:gd name="connsiteY4" fmla="*/ 50800 h 1155700"/>
                    <a:gd name="connsiteX5" fmla="*/ 685800 w 758825"/>
                    <a:gd name="connsiteY5" fmla="*/ 60325 h 1155700"/>
                    <a:gd name="connsiteX6" fmla="*/ 676275 w 758825"/>
                    <a:gd name="connsiteY6" fmla="*/ 66675 h 1155700"/>
                    <a:gd name="connsiteX7" fmla="*/ 669925 w 758825"/>
                    <a:gd name="connsiteY7" fmla="*/ 76200 h 1155700"/>
                    <a:gd name="connsiteX8" fmla="*/ 666750 w 758825"/>
                    <a:gd name="connsiteY8" fmla="*/ 85725 h 1155700"/>
                    <a:gd name="connsiteX9" fmla="*/ 654050 w 758825"/>
                    <a:gd name="connsiteY9" fmla="*/ 104775 h 1155700"/>
                    <a:gd name="connsiteX10" fmla="*/ 647700 w 758825"/>
                    <a:gd name="connsiteY10" fmla="*/ 114300 h 1155700"/>
                    <a:gd name="connsiteX11" fmla="*/ 641350 w 758825"/>
                    <a:gd name="connsiteY11" fmla="*/ 123825 h 1155700"/>
                    <a:gd name="connsiteX12" fmla="*/ 631825 w 758825"/>
                    <a:gd name="connsiteY12" fmla="*/ 130175 h 1155700"/>
                    <a:gd name="connsiteX13" fmla="*/ 628650 w 758825"/>
                    <a:gd name="connsiteY13" fmla="*/ 142875 h 1155700"/>
                    <a:gd name="connsiteX14" fmla="*/ 612775 w 758825"/>
                    <a:gd name="connsiteY14" fmla="*/ 168275 h 1155700"/>
                    <a:gd name="connsiteX15" fmla="*/ 609600 w 758825"/>
                    <a:gd name="connsiteY15" fmla="*/ 180975 h 1155700"/>
                    <a:gd name="connsiteX16" fmla="*/ 603250 w 758825"/>
                    <a:gd name="connsiteY16" fmla="*/ 190500 h 1155700"/>
                    <a:gd name="connsiteX17" fmla="*/ 596900 w 758825"/>
                    <a:gd name="connsiteY17" fmla="*/ 257175 h 1155700"/>
                    <a:gd name="connsiteX18" fmla="*/ 587375 w 758825"/>
                    <a:gd name="connsiteY18" fmla="*/ 276225 h 1155700"/>
                    <a:gd name="connsiteX19" fmla="*/ 581025 w 758825"/>
                    <a:gd name="connsiteY19" fmla="*/ 295275 h 1155700"/>
                    <a:gd name="connsiteX20" fmla="*/ 577850 w 758825"/>
                    <a:gd name="connsiteY20" fmla="*/ 304800 h 1155700"/>
                    <a:gd name="connsiteX21" fmla="*/ 571500 w 758825"/>
                    <a:gd name="connsiteY21" fmla="*/ 314325 h 1155700"/>
                    <a:gd name="connsiteX22" fmla="*/ 561975 w 758825"/>
                    <a:gd name="connsiteY22" fmla="*/ 342900 h 1155700"/>
                    <a:gd name="connsiteX23" fmla="*/ 558800 w 758825"/>
                    <a:gd name="connsiteY23" fmla="*/ 352425 h 1155700"/>
                    <a:gd name="connsiteX24" fmla="*/ 552450 w 758825"/>
                    <a:gd name="connsiteY24" fmla="*/ 361950 h 1155700"/>
                    <a:gd name="connsiteX25" fmla="*/ 546100 w 758825"/>
                    <a:gd name="connsiteY25" fmla="*/ 381000 h 1155700"/>
                    <a:gd name="connsiteX26" fmla="*/ 536575 w 758825"/>
                    <a:gd name="connsiteY26" fmla="*/ 400050 h 1155700"/>
                    <a:gd name="connsiteX27" fmla="*/ 523875 w 758825"/>
                    <a:gd name="connsiteY27" fmla="*/ 422275 h 1155700"/>
                    <a:gd name="connsiteX28" fmla="*/ 520700 w 758825"/>
                    <a:gd name="connsiteY28" fmla="*/ 431800 h 1155700"/>
                    <a:gd name="connsiteX29" fmla="*/ 508000 w 758825"/>
                    <a:gd name="connsiteY29" fmla="*/ 450850 h 1155700"/>
                    <a:gd name="connsiteX30" fmla="*/ 501650 w 758825"/>
                    <a:gd name="connsiteY30" fmla="*/ 460375 h 1155700"/>
                    <a:gd name="connsiteX31" fmla="*/ 495300 w 758825"/>
                    <a:gd name="connsiteY31" fmla="*/ 473075 h 1155700"/>
                    <a:gd name="connsiteX32" fmla="*/ 492125 w 758825"/>
                    <a:gd name="connsiteY32" fmla="*/ 482600 h 1155700"/>
                    <a:gd name="connsiteX33" fmla="*/ 482600 w 758825"/>
                    <a:gd name="connsiteY33" fmla="*/ 501650 h 1155700"/>
                    <a:gd name="connsiteX34" fmla="*/ 476250 w 758825"/>
                    <a:gd name="connsiteY34" fmla="*/ 527050 h 1155700"/>
                    <a:gd name="connsiteX35" fmla="*/ 469900 w 758825"/>
                    <a:gd name="connsiteY35" fmla="*/ 536575 h 1155700"/>
                    <a:gd name="connsiteX36" fmla="*/ 450850 w 758825"/>
                    <a:gd name="connsiteY36" fmla="*/ 552450 h 1155700"/>
                    <a:gd name="connsiteX37" fmla="*/ 438150 w 758825"/>
                    <a:gd name="connsiteY37" fmla="*/ 571500 h 1155700"/>
                    <a:gd name="connsiteX38" fmla="*/ 431800 w 758825"/>
                    <a:gd name="connsiteY38" fmla="*/ 581025 h 1155700"/>
                    <a:gd name="connsiteX39" fmla="*/ 422275 w 758825"/>
                    <a:gd name="connsiteY39" fmla="*/ 590550 h 1155700"/>
                    <a:gd name="connsiteX40" fmla="*/ 415925 w 758825"/>
                    <a:gd name="connsiteY40" fmla="*/ 600075 h 1155700"/>
                    <a:gd name="connsiteX41" fmla="*/ 393700 w 758825"/>
                    <a:gd name="connsiteY41" fmla="*/ 622300 h 1155700"/>
                    <a:gd name="connsiteX42" fmla="*/ 374650 w 758825"/>
                    <a:gd name="connsiteY42" fmla="*/ 635000 h 1155700"/>
                    <a:gd name="connsiteX43" fmla="*/ 358775 w 758825"/>
                    <a:gd name="connsiteY43" fmla="*/ 647700 h 1155700"/>
                    <a:gd name="connsiteX44" fmla="*/ 349250 w 758825"/>
                    <a:gd name="connsiteY44" fmla="*/ 660400 h 1155700"/>
                    <a:gd name="connsiteX45" fmla="*/ 339725 w 758825"/>
                    <a:gd name="connsiteY45" fmla="*/ 663575 h 1155700"/>
                    <a:gd name="connsiteX46" fmla="*/ 320675 w 758825"/>
                    <a:gd name="connsiteY46" fmla="*/ 679450 h 1155700"/>
                    <a:gd name="connsiteX47" fmla="*/ 301625 w 758825"/>
                    <a:gd name="connsiteY47" fmla="*/ 688975 h 1155700"/>
                    <a:gd name="connsiteX48" fmla="*/ 292100 w 758825"/>
                    <a:gd name="connsiteY48" fmla="*/ 695325 h 1155700"/>
                    <a:gd name="connsiteX49" fmla="*/ 282575 w 758825"/>
                    <a:gd name="connsiteY49" fmla="*/ 704850 h 1155700"/>
                    <a:gd name="connsiteX50" fmla="*/ 273050 w 758825"/>
                    <a:gd name="connsiteY50" fmla="*/ 717550 h 1155700"/>
                    <a:gd name="connsiteX51" fmla="*/ 263525 w 758825"/>
                    <a:gd name="connsiteY51" fmla="*/ 720725 h 1155700"/>
                    <a:gd name="connsiteX52" fmla="*/ 244475 w 758825"/>
                    <a:gd name="connsiteY52" fmla="*/ 733425 h 1155700"/>
                    <a:gd name="connsiteX53" fmla="*/ 234950 w 758825"/>
                    <a:gd name="connsiteY53" fmla="*/ 742950 h 1155700"/>
                    <a:gd name="connsiteX54" fmla="*/ 215900 w 758825"/>
                    <a:gd name="connsiteY54" fmla="*/ 755650 h 1155700"/>
                    <a:gd name="connsiteX55" fmla="*/ 206375 w 758825"/>
                    <a:gd name="connsiteY55" fmla="*/ 762000 h 1155700"/>
                    <a:gd name="connsiteX56" fmla="*/ 177800 w 758825"/>
                    <a:gd name="connsiteY56" fmla="*/ 787400 h 1155700"/>
                    <a:gd name="connsiteX57" fmla="*/ 165100 w 758825"/>
                    <a:gd name="connsiteY57" fmla="*/ 806450 h 1155700"/>
                    <a:gd name="connsiteX58" fmla="*/ 158750 w 758825"/>
                    <a:gd name="connsiteY58" fmla="*/ 825500 h 1155700"/>
                    <a:gd name="connsiteX59" fmla="*/ 155575 w 758825"/>
                    <a:gd name="connsiteY59" fmla="*/ 838200 h 1155700"/>
                    <a:gd name="connsiteX60" fmla="*/ 139700 w 758825"/>
                    <a:gd name="connsiteY60" fmla="*/ 857250 h 1155700"/>
                    <a:gd name="connsiteX61" fmla="*/ 130175 w 758825"/>
                    <a:gd name="connsiteY61" fmla="*/ 863600 h 1155700"/>
                    <a:gd name="connsiteX62" fmla="*/ 111125 w 758825"/>
                    <a:gd name="connsiteY62" fmla="*/ 876300 h 1155700"/>
                    <a:gd name="connsiteX63" fmla="*/ 92075 w 758825"/>
                    <a:gd name="connsiteY63" fmla="*/ 889000 h 1155700"/>
                    <a:gd name="connsiteX64" fmla="*/ 82550 w 758825"/>
                    <a:gd name="connsiteY64" fmla="*/ 923925 h 1155700"/>
                    <a:gd name="connsiteX65" fmla="*/ 79375 w 758825"/>
                    <a:gd name="connsiteY65" fmla="*/ 933450 h 1155700"/>
                    <a:gd name="connsiteX66" fmla="*/ 73025 w 758825"/>
                    <a:gd name="connsiteY66" fmla="*/ 942975 h 1155700"/>
                    <a:gd name="connsiteX67" fmla="*/ 63500 w 758825"/>
                    <a:gd name="connsiteY67" fmla="*/ 962025 h 1155700"/>
                    <a:gd name="connsiteX68" fmla="*/ 60325 w 758825"/>
                    <a:gd name="connsiteY68" fmla="*/ 987425 h 1155700"/>
                    <a:gd name="connsiteX69" fmla="*/ 47625 w 758825"/>
                    <a:gd name="connsiteY69" fmla="*/ 1006475 h 1155700"/>
                    <a:gd name="connsiteX70" fmla="*/ 41275 w 758825"/>
                    <a:gd name="connsiteY70" fmla="*/ 1016000 h 1155700"/>
                    <a:gd name="connsiteX71" fmla="*/ 25400 w 758825"/>
                    <a:gd name="connsiteY71" fmla="*/ 1063625 h 1155700"/>
                    <a:gd name="connsiteX72" fmla="*/ 25400 w 758825"/>
                    <a:gd name="connsiteY72" fmla="*/ 1063625 h 1155700"/>
                    <a:gd name="connsiteX73" fmla="*/ 15875 w 758825"/>
                    <a:gd name="connsiteY73" fmla="*/ 1095375 h 1155700"/>
                    <a:gd name="connsiteX74" fmla="*/ 12700 w 758825"/>
                    <a:gd name="connsiteY74" fmla="*/ 1111250 h 1155700"/>
                    <a:gd name="connsiteX75" fmla="*/ 6350 w 758825"/>
                    <a:gd name="connsiteY75" fmla="*/ 1130300 h 1155700"/>
                    <a:gd name="connsiteX76" fmla="*/ 3175 w 758825"/>
                    <a:gd name="connsiteY76" fmla="*/ 1146175 h 1155700"/>
                    <a:gd name="connsiteX77" fmla="*/ 0 w 758825"/>
                    <a:gd name="connsiteY77" fmla="*/ 115570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8825" h="1155700">
                      <a:moveTo>
                        <a:pt x="758825" y="0"/>
                      </a:moveTo>
                      <a:cubicBezTo>
                        <a:pt x="753533" y="3175"/>
                        <a:pt x="747635" y="5509"/>
                        <a:pt x="742950" y="9525"/>
                      </a:cubicBezTo>
                      <a:cubicBezTo>
                        <a:pt x="740053" y="12008"/>
                        <a:pt x="739436" y="16497"/>
                        <a:pt x="736600" y="19050"/>
                      </a:cubicBezTo>
                      <a:cubicBezTo>
                        <a:pt x="715955" y="37631"/>
                        <a:pt x="718890" y="35537"/>
                        <a:pt x="701675" y="41275"/>
                      </a:cubicBezTo>
                      <a:cubicBezTo>
                        <a:pt x="698500" y="44450"/>
                        <a:pt x="695025" y="47351"/>
                        <a:pt x="692150" y="50800"/>
                      </a:cubicBezTo>
                      <a:cubicBezTo>
                        <a:pt x="689707" y="53731"/>
                        <a:pt x="688498" y="57627"/>
                        <a:pt x="685800" y="60325"/>
                      </a:cubicBezTo>
                      <a:cubicBezTo>
                        <a:pt x="683102" y="63023"/>
                        <a:pt x="679450" y="64558"/>
                        <a:pt x="676275" y="66675"/>
                      </a:cubicBezTo>
                      <a:cubicBezTo>
                        <a:pt x="674158" y="69850"/>
                        <a:pt x="671632" y="72787"/>
                        <a:pt x="669925" y="76200"/>
                      </a:cubicBezTo>
                      <a:cubicBezTo>
                        <a:pt x="668428" y="79193"/>
                        <a:pt x="668375" y="82799"/>
                        <a:pt x="666750" y="85725"/>
                      </a:cubicBezTo>
                      <a:cubicBezTo>
                        <a:pt x="663044" y="92396"/>
                        <a:pt x="658283" y="98425"/>
                        <a:pt x="654050" y="104775"/>
                      </a:cubicBezTo>
                      <a:lnTo>
                        <a:pt x="647700" y="114300"/>
                      </a:lnTo>
                      <a:cubicBezTo>
                        <a:pt x="645583" y="117475"/>
                        <a:pt x="644525" y="121708"/>
                        <a:pt x="641350" y="123825"/>
                      </a:cubicBezTo>
                      <a:lnTo>
                        <a:pt x="631825" y="130175"/>
                      </a:lnTo>
                      <a:cubicBezTo>
                        <a:pt x="630767" y="134408"/>
                        <a:pt x="630182" y="138789"/>
                        <a:pt x="628650" y="142875"/>
                      </a:cubicBezTo>
                      <a:cubicBezTo>
                        <a:pt x="624292" y="154497"/>
                        <a:pt x="620267" y="158285"/>
                        <a:pt x="612775" y="168275"/>
                      </a:cubicBezTo>
                      <a:cubicBezTo>
                        <a:pt x="611717" y="172508"/>
                        <a:pt x="611319" y="176964"/>
                        <a:pt x="609600" y="180975"/>
                      </a:cubicBezTo>
                      <a:cubicBezTo>
                        <a:pt x="608097" y="184482"/>
                        <a:pt x="603845" y="186731"/>
                        <a:pt x="603250" y="190500"/>
                      </a:cubicBezTo>
                      <a:cubicBezTo>
                        <a:pt x="593952" y="249389"/>
                        <a:pt x="605243" y="223803"/>
                        <a:pt x="596900" y="257175"/>
                      </a:cubicBezTo>
                      <a:cubicBezTo>
                        <a:pt x="591937" y="277025"/>
                        <a:pt x="596244" y="256270"/>
                        <a:pt x="587375" y="276225"/>
                      </a:cubicBezTo>
                      <a:cubicBezTo>
                        <a:pt x="584657" y="282342"/>
                        <a:pt x="583142" y="288925"/>
                        <a:pt x="581025" y="295275"/>
                      </a:cubicBezTo>
                      <a:cubicBezTo>
                        <a:pt x="579967" y="298450"/>
                        <a:pt x="579706" y="302015"/>
                        <a:pt x="577850" y="304800"/>
                      </a:cubicBezTo>
                      <a:cubicBezTo>
                        <a:pt x="575733" y="307975"/>
                        <a:pt x="573050" y="310838"/>
                        <a:pt x="571500" y="314325"/>
                      </a:cubicBezTo>
                      <a:lnTo>
                        <a:pt x="561975" y="342900"/>
                      </a:lnTo>
                      <a:cubicBezTo>
                        <a:pt x="560917" y="346075"/>
                        <a:pt x="560656" y="349640"/>
                        <a:pt x="558800" y="352425"/>
                      </a:cubicBezTo>
                      <a:cubicBezTo>
                        <a:pt x="556683" y="355600"/>
                        <a:pt x="554000" y="358463"/>
                        <a:pt x="552450" y="361950"/>
                      </a:cubicBezTo>
                      <a:cubicBezTo>
                        <a:pt x="549732" y="368067"/>
                        <a:pt x="549813" y="375431"/>
                        <a:pt x="546100" y="381000"/>
                      </a:cubicBezTo>
                      <a:cubicBezTo>
                        <a:pt x="527902" y="408297"/>
                        <a:pt x="549720" y="373760"/>
                        <a:pt x="536575" y="400050"/>
                      </a:cubicBezTo>
                      <a:cubicBezTo>
                        <a:pt x="520632" y="431936"/>
                        <a:pt x="540574" y="383311"/>
                        <a:pt x="523875" y="422275"/>
                      </a:cubicBezTo>
                      <a:cubicBezTo>
                        <a:pt x="522557" y="425351"/>
                        <a:pt x="522325" y="428874"/>
                        <a:pt x="520700" y="431800"/>
                      </a:cubicBezTo>
                      <a:cubicBezTo>
                        <a:pt x="516994" y="438471"/>
                        <a:pt x="512233" y="444500"/>
                        <a:pt x="508000" y="450850"/>
                      </a:cubicBezTo>
                      <a:cubicBezTo>
                        <a:pt x="505883" y="454025"/>
                        <a:pt x="503357" y="456962"/>
                        <a:pt x="501650" y="460375"/>
                      </a:cubicBezTo>
                      <a:cubicBezTo>
                        <a:pt x="499533" y="464608"/>
                        <a:pt x="497164" y="468725"/>
                        <a:pt x="495300" y="473075"/>
                      </a:cubicBezTo>
                      <a:cubicBezTo>
                        <a:pt x="493982" y="476151"/>
                        <a:pt x="493622" y="479607"/>
                        <a:pt x="492125" y="482600"/>
                      </a:cubicBezTo>
                      <a:cubicBezTo>
                        <a:pt x="484365" y="498120"/>
                        <a:pt x="486590" y="485689"/>
                        <a:pt x="482600" y="501650"/>
                      </a:cubicBezTo>
                      <a:cubicBezTo>
                        <a:pt x="480789" y="508896"/>
                        <a:pt x="479879" y="519792"/>
                        <a:pt x="476250" y="527050"/>
                      </a:cubicBezTo>
                      <a:cubicBezTo>
                        <a:pt x="474543" y="530463"/>
                        <a:pt x="472598" y="533877"/>
                        <a:pt x="469900" y="536575"/>
                      </a:cubicBezTo>
                      <a:cubicBezTo>
                        <a:pt x="451556" y="554919"/>
                        <a:pt x="469055" y="529044"/>
                        <a:pt x="450850" y="552450"/>
                      </a:cubicBezTo>
                      <a:cubicBezTo>
                        <a:pt x="446165" y="558474"/>
                        <a:pt x="442383" y="565150"/>
                        <a:pt x="438150" y="571500"/>
                      </a:cubicBezTo>
                      <a:cubicBezTo>
                        <a:pt x="436033" y="574675"/>
                        <a:pt x="434498" y="578327"/>
                        <a:pt x="431800" y="581025"/>
                      </a:cubicBezTo>
                      <a:cubicBezTo>
                        <a:pt x="428625" y="584200"/>
                        <a:pt x="425150" y="587101"/>
                        <a:pt x="422275" y="590550"/>
                      </a:cubicBezTo>
                      <a:cubicBezTo>
                        <a:pt x="419832" y="593481"/>
                        <a:pt x="418478" y="597239"/>
                        <a:pt x="415925" y="600075"/>
                      </a:cubicBezTo>
                      <a:cubicBezTo>
                        <a:pt x="408916" y="607862"/>
                        <a:pt x="401108" y="614892"/>
                        <a:pt x="393700" y="622300"/>
                      </a:cubicBezTo>
                      <a:cubicBezTo>
                        <a:pt x="381808" y="634192"/>
                        <a:pt x="388435" y="630405"/>
                        <a:pt x="374650" y="635000"/>
                      </a:cubicBezTo>
                      <a:cubicBezTo>
                        <a:pt x="355203" y="664171"/>
                        <a:pt x="381779" y="628530"/>
                        <a:pt x="358775" y="647700"/>
                      </a:cubicBezTo>
                      <a:cubicBezTo>
                        <a:pt x="354710" y="651088"/>
                        <a:pt x="353315" y="657012"/>
                        <a:pt x="349250" y="660400"/>
                      </a:cubicBezTo>
                      <a:cubicBezTo>
                        <a:pt x="346679" y="662543"/>
                        <a:pt x="342718" y="662078"/>
                        <a:pt x="339725" y="663575"/>
                      </a:cubicBezTo>
                      <a:cubicBezTo>
                        <a:pt x="327901" y="669487"/>
                        <a:pt x="331208" y="670673"/>
                        <a:pt x="320675" y="679450"/>
                      </a:cubicBezTo>
                      <a:cubicBezTo>
                        <a:pt x="307026" y="690824"/>
                        <a:pt x="315944" y="681815"/>
                        <a:pt x="301625" y="688975"/>
                      </a:cubicBezTo>
                      <a:cubicBezTo>
                        <a:pt x="298212" y="690682"/>
                        <a:pt x="295031" y="692882"/>
                        <a:pt x="292100" y="695325"/>
                      </a:cubicBezTo>
                      <a:cubicBezTo>
                        <a:pt x="288651" y="698200"/>
                        <a:pt x="285497" y="701441"/>
                        <a:pt x="282575" y="704850"/>
                      </a:cubicBezTo>
                      <a:cubicBezTo>
                        <a:pt x="279131" y="708868"/>
                        <a:pt x="277115" y="714162"/>
                        <a:pt x="273050" y="717550"/>
                      </a:cubicBezTo>
                      <a:cubicBezTo>
                        <a:pt x="270479" y="719693"/>
                        <a:pt x="266700" y="719667"/>
                        <a:pt x="263525" y="720725"/>
                      </a:cubicBezTo>
                      <a:cubicBezTo>
                        <a:pt x="233139" y="751111"/>
                        <a:pt x="272044" y="715045"/>
                        <a:pt x="244475" y="733425"/>
                      </a:cubicBezTo>
                      <a:cubicBezTo>
                        <a:pt x="240739" y="735916"/>
                        <a:pt x="238494" y="740193"/>
                        <a:pt x="234950" y="742950"/>
                      </a:cubicBezTo>
                      <a:cubicBezTo>
                        <a:pt x="228926" y="747635"/>
                        <a:pt x="222250" y="751417"/>
                        <a:pt x="215900" y="755650"/>
                      </a:cubicBezTo>
                      <a:cubicBezTo>
                        <a:pt x="212725" y="757767"/>
                        <a:pt x="209073" y="759302"/>
                        <a:pt x="206375" y="762000"/>
                      </a:cubicBezTo>
                      <a:cubicBezTo>
                        <a:pt x="184627" y="783748"/>
                        <a:pt x="194797" y="776069"/>
                        <a:pt x="177800" y="787400"/>
                      </a:cubicBezTo>
                      <a:cubicBezTo>
                        <a:pt x="173567" y="793750"/>
                        <a:pt x="167513" y="799210"/>
                        <a:pt x="165100" y="806450"/>
                      </a:cubicBezTo>
                      <a:cubicBezTo>
                        <a:pt x="162983" y="812800"/>
                        <a:pt x="160373" y="819006"/>
                        <a:pt x="158750" y="825500"/>
                      </a:cubicBezTo>
                      <a:cubicBezTo>
                        <a:pt x="157692" y="829733"/>
                        <a:pt x="157294" y="834189"/>
                        <a:pt x="155575" y="838200"/>
                      </a:cubicBezTo>
                      <a:cubicBezTo>
                        <a:pt x="152800" y="844675"/>
                        <a:pt x="144786" y="853012"/>
                        <a:pt x="139700" y="857250"/>
                      </a:cubicBezTo>
                      <a:cubicBezTo>
                        <a:pt x="136769" y="859693"/>
                        <a:pt x="133350" y="861483"/>
                        <a:pt x="130175" y="863600"/>
                      </a:cubicBezTo>
                      <a:cubicBezTo>
                        <a:pt x="117819" y="882134"/>
                        <a:pt x="131627" y="866049"/>
                        <a:pt x="111125" y="876300"/>
                      </a:cubicBezTo>
                      <a:cubicBezTo>
                        <a:pt x="104299" y="879713"/>
                        <a:pt x="92075" y="889000"/>
                        <a:pt x="92075" y="889000"/>
                      </a:cubicBezTo>
                      <a:cubicBezTo>
                        <a:pt x="84767" y="910924"/>
                        <a:pt x="93293" y="884536"/>
                        <a:pt x="82550" y="923925"/>
                      </a:cubicBezTo>
                      <a:cubicBezTo>
                        <a:pt x="81669" y="927154"/>
                        <a:pt x="80872" y="930457"/>
                        <a:pt x="79375" y="933450"/>
                      </a:cubicBezTo>
                      <a:cubicBezTo>
                        <a:pt x="77668" y="936863"/>
                        <a:pt x="74732" y="939562"/>
                        <a:pt x="73025" y="942975"/>
                      </a:cubicBezTo>
                      <a:cubicBezTo>
                        <a:pt x="59880" y="969265"/>
                        <a:pt x="81698" y="934728"/>
                        <a:pt x="63500" y="962025"/>
                      </a:cubicBezTo>
                      <a:cubicBezTo>
                        <a:pt x="62442" y="970492"/>
                        <a:pt x="63195" y="979390"/>
                        <a:pt x="60325" y="987425"/>
                      </a:cubicBezTo>
                      <a:cubicBezTo>
                        <a:pt x="57758" y="994612"/>
                        <a:pt x="51858" y="1000125"/>
                        <a:pt x="47625" y="1006475"/>
                      </a:cubicBezTo>
                      <a:lnTo>
                        <a:pt x="41275" y="1016000"/>
                      </a:lnTo>
                      <a:cubicBezTo>
                        <a:pt x="37257" y="1052160"/>
                        <a:pt x="43416" y="1036601"/>
                        <a:pt x="25400" y="1063625"/>
                      </a:cubicBezTo>
                      <a:lnTo>
                        <a:pt x="25400" y="1063625"/>
                      </a:lnTo>
                      <a:cubicBezTo>
                        <a:pt x="21367" y="1075723"/>
                        <a:pt x="19510" y="1080836"/>
                        <a:pt x="15875" y="1095375"/>
                      </a:cubicBezTo>
                      <a:cubicBezTo>
                        <a:pt x="14566" y="1100610"/>
                        <a:pt x="14120" y="1106044"/>
                        <a:pt x="12700" y="1111250"/>
                      </a:cubicBezTo>
                      <a:cubicBezTo>
                        <a:pt x="10939" y="1117708"/>
                        <a:pt x="7663" y="1123736"/>
                        <a:pt x="6350" y="1130300"/>
                      </a:cubicBezTo>
                      <a:cubicBezTo>
                        <a:pt x="5292" y="1135592"/>
                        <a:pt x="4484" y="1140940"/>
                        <a:pt x="3175" y="1146175"/>
                      </a:cubicBezTo>
                      <a:cubicBezTo>
                        <a:pt x="2363" y="1149422"/>
                        <a:pt x="0" y="1155700"/>
                        <a:pt x="0" y="11557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2" name="Forma libre 21"/>
                <p:cNvSpPr/>
                <p:nvPr/>
              </p:nvSpPr>
              <p:spPr>
                <a:xfrm>
                  <a:off x="4321175" y="2835275"/>
                  <a:ext cx="768350" cy="1076325"/>
                </a:xfrm>
                <a:custGeom>
                  <a:avLst/>
                  <a:gdLst>
                    <a:gd name="connsiteX0" fmla="*/ 768350 w 768350"/>
                    <a:gd name="connsiteY0" fmla="*/ 0 h 1076325"/>
                    <a:gd name="connsiteX1" fmla="*/ 752475 w 768350"/>
                    <a:gd name="connsiteY1" fmla="*/ 3175 h 1076325"/>
                    <a:gd name="connsiteX2" fmla="*/ 733425 w 768350"/>
                    <a:gd name="connsiteY2" fmla="*/ 15875 h 1076325"/>
                    <a:gd name="connsiteX3" fmla="*/ 723900 w 768350"/>
                    <a:gd name="connsiteY3" fmla="*/ 22225 h 1076325"/>
                    <a:gd name="connsiteX4" fmla="*/ 711200 w 768350"/>
                    <a:gd name="connsiteY4" fmla="*/ 25400 h 1076325"/>
                    <a:gd name="connsiteX5" fmla="*/ 692150 w 768350"/>
                    <a:gd name="connsiteY5" fmla="*/ 31750 h 1076325"/>
                    <a:gd name="connsiteX6" fmla="*/ 663575 w 768350"/>
                    <a:gd name="connsiteY6" fmla="*/ 34925 h 1076325"/>
                    <a:gd name="connsiteX7" fmla="*/ 631825 w 768350"/>
                    <a:gd name="connsiteY7" fmla="*/ 44450 h 1076325"/>
                    <a:gd name="connsiteX8" fmla="*/ 622300 w 768350"/>
                    <a:gd name="connsiteY8" fmla="*/ 47625 h 1076325"/>
                    <a:gd name="connsiteX9" fmla="*/ 600075 w 768350"/>
                    <a:gd name="connsiteY9" fmla="*/ 60325 h 1076325"/>
                    <a:gd name="connsiteX10" fmla="*/ 590550 w 768350"/>
                    <a:gd name="connsiteY10" fmla="*/ 79375 h 1076325"/>
                    <a:gd name="connsiteX11" fmla="*/ 571500 w 768350"/>
                    <a:gd name="connsiteY11" fmla="*/ 92075 h 1076325"/>
                    <a:gd name="connsiteX12" fmla="*/ 565150 w 768350"/>
                    <a:gd name="connsiteY12" fmla="*/ 101600 h 1076325"/>
                    <a:gd name="connsiteX13" fmla="*/ 549275 w 768350"/>
                    <a:gd name="connsiteY13" fmla="*/ 117475 h 1076325"/>
                    <a:gd name="connsiteX14" fmla="*/ 542925 w 768350"/>
                    <a:gd name="connsiteY14" fmla="*/ 136525 h 1076325"/>
                    <a:gd name="connsiteX15" fmla="*/ 539750 w 768350"/>
                    <a:gd name="connsiteY15" fmla="*/ 146050 h 1076325"/>
                    <a:gd name="connsiteX16" fmla="*/ 542925 w 768350"/>
                    <a:gd name="connsiteY16" fmla="*/ 180975 h 1076325"/>
                    <a:gd name="connsiteX17" fmla="*/ 546100 w 768350"/>
                    <a:gd name="connsiteY17" fmla="*/ 190500 h 1076325"/>
                    <a:gd name="connsiteX18" fmla="*/ 549275 w 768350"/>
                    <a:gd name="connsiteY18" fmla="*/ 203200 h 1076325"/>
                    <a:gd name="connsiteX19" fmla="*/ 555625 w 768350"/>
                    <a:gd name="connsiteY19" fmla="*/ 234950 h 1076325"/>
                    <a:gd name="connsiteX20" fmla="*/ 561975 w 768350"/>
                    <a:gd name="connsiteY20" fmla="*/ 254000 h 1076325"/>
                    <a:gd name="connsiteX21" fmla="*/ 565150 w 768350"/>
                    <a:gd name="connsiteY21" fmla="*/ 263525 h 1076325"/>
                    <a:gd name="connsiteX22" fmla="*/ 568325 w 768350"/>
                    <a:gd name="connsiteY22" fmla="*/ 279400 h 1076325"/>
                    <a:gd name="connsiteX23" fmla="*/ 565150 w 768350"/>
                    <a:gd name="connsiteY23" fmla="*/ 330200 h 1076325"/>
                    <a:gd name="connsiteX24" fmla="*/ 546100 w 768350"/>
                    <a:gd name="connsiteY24" fmla="*/ 342900 h 1076325"/>
                    <a:gd name="connsiteX25" fmla="*/ 536575 w 768350"/>
                    <a:gd name="connsiteY25" fmla="*/ 349250 h 1076325"/>
                    <a:gd name="connsiteX26" fmla="*/ 527050 w 768350"/>
                    <a:gd name="connsiteY26" fmla="*/ 381000 h 1076325"/>
                    <a:gd name="connsiteX27" fmla="*/ 517525 w 768350"/>
                    <a:gd name="connsiteY27" fmla="*/ 412750 h 1076325"/>
                    <a:gd name="connsiteX28" fmla="*/ 504825 w 768350"/>
                    <a:gd name="connsiteY28" fmla="*/ 431800 h 1076325"/>
                    <a:gd name="connsiteX29" fmla="*/ 498475 w 768350"/>
                    <a:gd name="connsiteY29" fmla="*/ 441325 h 1076325"/>
                    <a:gd name="connsiteX30" fmla="*/ 488950 w 768350"/>
                    <a:gd name="connsiteY30" fmla="*/ 450850 h 1076325"/>
                    <a:gd name="connsiteX31" fmla="*/ 479425 w 768350"/>
                    <a:gd name="connsiteY31" fmla="*/ 469900 h 1076325"/>
                    <a:gd name="connsiteX32" fmla="*/ 469900 w 768350"/>
                    <a:gd name="connsiteY32" fmla="*/ 488950 h 1076325"/>
                    <a:gd name="connsiteX33" fmla="*/ 460375 w 768350"/>
                    <a:gd name="connsiteY33" fmla="*/ 495300 h 1076325"/>
                    <a:gd name="connsiteX34" fmla="*/ 457200 w 768350"/>
                    <a:gd name="connsiteY34" fmla="*/ 508000 h 1076325"/>
                    <a:gd name="connsiteX35" fmla="*/ 438150 w 768350"/>
                    <a:gd name="connsiteY35" fmla="*/ 539750 h 1076325"/>
                    <a:gd name="connsiteX36" fmla="*/ 431800 w 768350"/>
                    <a:gd name="connsiteY36" fmla="*/ 549275 h 1076325"/>
                    <a:gd name="connsiteX37" fmla="*/ 422275 w 768350"/>
                    <a:gd name="connsiteY37" fmla="*/ 555625 h 1076325"/>
                    <a:gd name="connsiteX38" fmla="*/ 415925 w 768350"/>
                    <a:gd name="connsiteY38" fmla="*/ 577850 h 1076325"/>
                    <a:gd name="connsiteX39" fmla="*/ 409575 w 768350"/>
                    <a:gd name="connsiteY39" fmla="*/ 587375 h 1076325"/>
                    <a:gd name="connsiteX40" fmla="*/ 406400 w 768350"/>
                    <a:gd name="connsiteY40" fmla="*/ 596900 h 1076325"/>
                    <a:gd name="connsiteX41" fmla="*/ 396875 w 768350"/>
                    <a:gd name="connsiteY41" fmla="*/ 606425 h 1076325"/>
                    <a:gd name="connsiteX42" fmla="*/ 390525 w 768350"/>
                    <a:gd name="connsiteY42" fmla="*/ 625475 h 1076325"/>
                    <a:gd name="connsiteX43" fmla="*/ 377825 w 768350"/>
                    <a:gd name="connsiteY43" fmla="*/ 644525 h 1076325"/>
                    <a:gd name="connsiteX44" fmla="*/ 368300 w 768350"/>
                    <a:gd name="connsiteY44" fmla="*/ 654050 h 1076325"/>
                    <a:gd name="connsiteX45" fmla="*/ 355600 w 768350"/>
                    <a:gd name="connsiteY45" fmla="*/ 673100 h 1076325"/>
                    <a:gd name="connsiteX46" fmla="*/ 349250 w 768350"/>
                    <a:gd name="connsiteY46" fmla="*/ 682625 h 1076325"/>
                    <a:gd name="connsiteX47" fmla="*/ 339725 w 768350"/>
                    <a:gd name="connsiteY47" fmla="*/ 692150 h 1076325"/>
                    <a:gd name="connsiteX48" fmla="*/ 333375 w 768350"/>
                    <a:gd name="connsiteY48" fmla="*/ 701675 h 1076325"/>
                    <a:gd name="connsiteX49" fmla="*/ 323850 w 768350"/>
                    <a:gd name="connsiteY49" fmla="*/ 711200 h 1076325"/>
                    <a:gd name="connsiteX50" fmla="*/ 317500 w 768350"/>
                    <a:gd name="connsiteY50" fmla="*/ 720725 h 1076325"/>
                    <a:gd name="connsiteX51" fmla="*/ 307975 w 768350"/>
                    <a:gd name="connsiteY51" fmla="*/ 727075 h 1076325"/>
                    <a:gd name="connsiteX52" fmla="*/ 304800 w 768350"/>
                    <a:gd name="connsiteY52" fmla="*/ 736600 h 1076325"/>
                    <a:gd name="connsiteX53" fmla="*/ 282575 w 768350"/>
                    <a:gd name="connsiteY53" fmla="*/ 755650 h 1076325"/>
                    <a:gd name="connsiteX54" fmla="*/ 273050 w 768350"/>
                    <a:gd name="connsiteY54" fmla="*/ 762000 h 1076325"/>
                    <a:gd name="connsiteX55" fmla="*/ 247650 w 768350"/>
                    <a:gd name="connsiteY55" fmla="*/ 765175 h 1076325"/>
                    <a:gd name="connsiteX56" fmla="*/ 228600 w 768350"/>
                    <a:gd name="connsiteY56" fmla="*/ 774700 h 1076325"/>
                    <a:gd name="connsiteX57" fmla="*/ 222250 w 768350"/>
                    <a:gd name="connsiteY57" fmla="*/ 784225 h 1076325"/>
                    <a:gd name="connsiteX58" fmla="*/ 193675 w 768350"/>
                    <a:gd name="connsiteY58" fmla="*/ 800100 h 1076325"/>
                    <a:gd name="connsiteX59" fmla="*/ 174625 w 768350"/>
                    <a:gd name="connsiteY59" fmla="*/ 812800 h 1076325"/>
                    <a:gd name="connsiteX60" fmla="*/ 161925 w 768350"/>
                    <a:gd name="connsiteY60" fmla="*/ 819150 h 1076325"/>
                    <a:gd name="connsiteX61" fmla="*/ 152400 w 768350"/>
                    <a:gd name="connsiteY61" fmla="*/ 822325 h 1076325"/>
                    <a:gd name="connsiteX62" fmla="*/ 133350 w 768350"/>
                    <a:gd name="connsiteY62" fmla="*/ 835025 h 1076325"/>
                    <a:gd name="connsiteX63" fmla="*/ 114300 w 768350"/>
                    <a:gd name="connsiteY63" fmla="*/ 866775 h 1076325"/>
                    <a:gd name="connsiteX64" fmla="*/ 85725 w 768350"/>
                    <a:gd name="connsiteY64" fmla="*/ 889000 h 1076325"/>
                    <a:gd name="connsiteX65" fmla="*/ 79375 w 768350"/>
                    <a:gd name="connsiteY65" fmla="*/ 898525 h 1076325"/>
                    <a:gd name="connsiteX66" fmla="*/ 69850 w 768350"/>
                    <a:gd name="connsiteY66" fmla="*/ 923925 h 1076325"/>
                    <a:gd name="connsiteX67" fmla="*/ 66675 w 768350"/>
                    <a:gd name="connsiteY67" fmla="*/ 933450 h 1076325"/>
                    <a:gd name="connsiteX68" fmla="*/ 53975 w 768350"/>
                    <a:gd name="connsiteY68" fmla="*/ 952500 h 1076325"/>
                    <a:gd name="connsiteX69" fmla="*/ 50800 w 768350"/>
                    <a:gd name="connsiteY69" fmla="*/ 962025 h 1076325"/>
                    <a:gd name="connsiteX70" fmla="*/ 38100 w 768350"/>
                    <a:gd name="connsiteY70" fmla="*/ 984250 h 1076325"/>
                    <a:gd name="connsiteX71" fmla="*/ 31750 w 768350"/>
                    <a:gd name="connsiteY71" fmla="*/ 1003300 h 1076325"/>
                    <a:gd name="connsiteX72" fmla="*/ 19050 w 768350"/>
                    <a:gd name="connsiteY72" fmla="*/ 1025525 h 1076325"/>
                    <a:gd name="connsiteX73" fmla="*/ 12700 w 768350"/>
                    <a:gd name="connsiteY73" fmla="*/ 1050925 h 1076325"/>
                    <a:gd name="connsiteX74" fmla="*/ 6350 w 768350"/>
                    <a:gd name="connsiteY74" fmla="*/ 1060450 h 1076325"/>
                    <a:gd name="connsiteX75" fmla="*/ 3175 w 768350"/>
                    <a:gd name="connsiteY75" fmla="*/ 1069975 h 1076325"/>
                    <a:gd name="connsiteX76" fmla="*/ 0 w 768350"/>
                    <a:gd name="connsiteY76"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68350" h="1076325">
                      <a:moveTo>
                        <a:pt x="768350" y="0"/>
                      </a:moveTo>
                      <a:cubicBezTo>
                        <a:pt x="763058" y="1058"/>
                        <a:pt x="757388" y="942"/>
                        <a:pt x="752475" y="3175"/>
                      </a:cubicBezTo>
                      <a:cubicBezTo>
                        <a:pt x="745527" y="6333"/>
                        <a:pt x="739775" y="11642"/>
                        <a:pt x="733425" y="15875"/>
                      </a:cubicBezTo>
                      <a:cubicBezTo>
                        <a:pt x="730250" y="17992"/>
                        <a:pt x="727602" y="21300"/>
                        <a:pt x="723900" y="22225"/>
                      </a:cubicBezTo>
                      <a:cubicBezTo>
                        <a:pt x="719667" y="23283"/>
                        <a:pt x="715380" y="24146"/>
                        <a:pt x="711200" y="25400"/>
                      </a:cubicBezTo>
                      <a:cubicBezTo>
                        <a:pt x="704789" y="27323"/>
                        <a:pt x="698803" y="31011"/>
                        <a:pt x="692150" y="31750"/>
                      </a:cubicBezTo>
                      <a:lnTo>
                        <a:pt x="663575" y="34925"/>
                      </a:lnTo>
                      <a:cubicBezTo>
                        <a:pt x="644381" y="39723"/>
                        <a:pt x="655015" y="36720"/>
                        <a:pt x="631825" y="44450"/>
                      </a:cubicBezTo>
                      <a:cubicBezTo>
                        <a:pt x="628650" y="45508"/>
                        <a:pt x="625293" y="46128"/>
                        <a:pt x="622300" y="47625"/>
                      </a:cubicBezTo>
                      <a:cubicBezTo>
                        <a:pt x="606187" y="55682"/>
                        <a:pt x="613538" y="51350"/>
                        <a:pt x="600075" y="60325"/>
                      </a:cubicBezTo>
                      <a:cubicBezTo>
                        <a:pt x="597810" y="67119"/>
                        <a:pt x="596343" y="74306"/>
                        <a:pt x="590550" y="79375"/>
                      </a:cubicBezTo>
                      <a:cubicBezTo>
                        <a:pt x="584807" y="84401"/>
                        <a:pt x="571500" y="92075"/>
                        <a:pt x="571500" y="92075"/>
                      </a:cubicBezTo>
                      <a:cubicBezTo>
                        <a:pt x="569383" y="95250"/>
                        <a:pt x="567848" y="98902"/>
                        <a:pt x="565150" y="101600"/>
                      </a:cubicBezTo>
                      <a:cubicBezTo>
                        <a:pt x="554143" y="112607"/>
                        <a:pt x="556048" y="102235"/>
                        <a:pt x="549275" y="117475"/>
                      </a:cubicBezTo>
                      <a:cubicBezTo>
                        <a:pt x="546557" y="123592"/>
                        <a:pt x="545042" y="130175"/>
                        <a:pt x="542925" y="136525"/>
                      </a:cubicBezTo>
                      <a:lnTo>
                        <a:pt x="539750" y="146050"/>
                      </a:lnTo>
                      <a:cubicBezTo>
                        <a:pt x="540808" y="157692"/>
                        <a:pt x="541272" y="169403"/>
                        <a:pt x="542925" y="180975"/>
                      </a:cubicBezTo>
                      <a:cubicBezTo>
                        <a:pt x="543398" y="184288"/>
                        <a:pt x="545181" y="187282"/>
                        <a:pt x="546100" y="190500"/>
                      </a:cubicBezTo>
                      <a:cubicBezTo>
                        <a:pt x="547299" y="194696"/>
                        <a:pt x="548419" y="198921"/>
                        <a:pt x="549275" y="203200"/>
                      </a:cubicBezTo>
                      <a:cubicBezTo>
                        <a:pt x="552708" y="220364"/>
                        <a:pt x="551200" y="220201"/>
                        <a:pt x="555625" y="234950"/>
                      </a:cubicBezTo>
                      <a:cubicBezTo>
                        <a:pt x="557548" y="241361"/>
                        <a:pt x="559858" y="247650"/>
                        <a:pt x="561975" y="254000"/>
                      </a:cubicBezTo>
                      <a:cubicBezTo>
                        <a:pt x="563033" y="257175"/>
                        <a:pt x="564494" y="260243"/>
                        <a:pt x="565150" y="263525"/>
                      </a:cubicBezTo>
                      <a:lnTo>
                        <a:pt x="568325" y="279400"/>
                      </a:lnTo>
                      <a:cubicBezTo>
                        <a:pt x="567267" y="296333"/>
                        <a:pt x="568645" y="313598"/>
                        <a:pt x="565150" y="330200"/>
                      </a:cubicBezTo>
                      <a:cubicBezTo>
                        <a:pt x="563026" y="340290"/>
                        <a:pt x="552605" y="339648"/>
                        <a:pt x="546100" y="342900"/>
                      </a:cubicBezTo>
                      <a:cubicBezTo>
                        <a:pt x="542687" y="344607"/>
                        <a:pt x="539750" y="347133"/>
                        <a:pt x="536575" y="349250"/>
                      </a:cubicBezTo>
                      <a:cubicBezTo>
                        <a:pt x="529183" y="400996"/>
                        <a:pt x="539426" y="352122"/>
                        <a:pt x="527050" y="381000"/>
                      </a:cubicBezTo>
                      <a:cubicBezTo>
                        <a:pt x="521725" y="393424"/>
                        <a:pt x="526062" y="399945"/>
                        <a:pt x="517525" y="412750"/>
                      </a:cubicBezTo>
                      <a:lnTo>
                        <a:pt x="504825" y="431800"/>
                      </a:lnTo>
                      <a:cubicBezTo>
                        <a:pt x="502708" y="434975"/>
                        <a:pt x="501173" y="438627"/>
                        <a:pt x="498475" y="441325"/>
                      </a:cubicBezTo>
                      <a:lnTo>
                        <a:pt x="488950" y="450850"/>
                      </a:lnTo>
                      <a:cubicBezTo>
                        <a:pt x="480970" y="474791"/>
                        <a:pt x="491735" y="445281"/>
                        <a:pt x="479425" y="469900"/>
                      </a:cubicBezTo>
                      <a:cubicBezTo>
                        <a:pt x="474260" y="480229"/>
                        <a:pt x="478999" y="479851"/>
                        <a:pt x="469900" y="488950"/>
                      </a:cubicBezTo>
                      <a:cubicBezTo>
                        <a:pt x="467202" y="491648"/>
                        <a:pt x="463550" y="493183"/>
                        <a:pt x="460375" y="495300"/>
                      </a:cubicBezTo>
                      <a:cubicBezTo>
                        <a:pt x="459317" y="499533"/>
                        <a:pt x="458732" y="503914"/>
                        <a:pt x="457200" y="508000"/>
                      </a:cubicBezTo>
                      <a:cubicBezTo>
                        <a:pt x="453016" y="519158"/>
                        <a:pt x="444480" y="530255"/>
                        <a:pt x="438150" y="539750"/>
                      </a:cubicBezTo>
                      <a:cubicBezTo>
                        <a:pt x="436033" y="542925"/>
                        <a:pt x="434975" y="547158"/>
                        <a:pt x="431800" y="549275"/>
                      </a:cubicBezTo>
                      <a:lnTo>
                        <a:pt x="422275" y="555625"/>
                      </a:lnTo>
                      <a:cubicBezTo>
                        <a:pt x="421258" y="559694"/>
                        <a:pt x="418202" y="573295"/>
                        <a:pt x="415925" y="577850"/>
                      </a:cubicBezTo>
                      <a:cubicBezTo>
                        <a:pt x="414218" y="581263"/>
                        <a:pt x="411282" y="583962"/>
                        <a:pt x="409575" y="587375"/>
                      </a:cubicBezTo>
                      <a:cubicBezTo>
                        <a:pt x="408078" y="590368"/>
                        <a:pt x="408256" y="594115"/>
                        <a:pt x="406400" y="596900"/>
                      </a:cubicBezTo>
                      <a:cubicBezTo>
                        <a:pt x="403909" y="600636"/>
                        <a:pt x="400050" y="603250"/>
                        <a:pt x="396875" y="606425"/>
                      </a:cubicBezTo>
                      <a:cubicBezTo>
                        <a:pt x="394758" y="612775"/>
                        <a:pt x="394238" y="619906"/>
                        <a:pt x="390525" y="625475"/>
                      </a:cubicBezTo>
                      <a:lnTo>
                        <a:pt x="377825" y="644525"/>
                      </a:lnTo>
                      <a:cubicBezTo>
                        <a:pt x="375334" y="648261"/>
                        <a:pt x="371057" y="650506"/>
                        <a:pt x="368300" y="654050"/>
                      </a:cubicBezTo>
                      <a:cubicBezTo>
                        <a:pt x="363615" y="660074"/>
                        <a:pt x="359833" y="666750"/>
                        <a:pt x="355600" y="673100"/>
                      </a:cubicBezTo>
                      <a:cubicBezTo>
                        <a:pt x="353483" y="676275"/>
                        <a:pt x="351948" y="679927"/>
                        <a:pt x="349250" y="682625"/>
                      </a:cubicBezTo>
                      <a:cubicBezTo>
                        <a:pt x="346075" y="685800"/>
                        <a:pt x="342600" y="688701"/>
                        <a:pt x="339725" y="692150"/>
                      </a:cubicBezTo>
                      <a:cubicBezTo>
                        <a:pt x="337282" y="695081"/>
                        <a:pt x="335818" y="698744"/>
                        <a:pt x="333375" y="701675"/>
                      </a:cubicBezTo>
                      <a:cubicBezTo>
                        <a:pt x="330500" y="705124"/>
                        <a:pt x="326725" y="707751"/>
                        <a:pt x="323850" y="711200"/>
                      </a:cubicBezTo>
                      <a:cubicBezTo>
                        <a:pt x="321407" y="714131"/>
                        <a:pt x="320198" y="718027"/>
                        <a:pt x="317500" y="720725"/>
                      </a:cubicBezTo>
                      <a:cubicBezTo>
                        <a:pt x="314802" y="723423"/>
                        <a:pt x="311150" y="724958"/>
                        <a:pt x="307975" y="727075"/>
                      </a:cubicBezTo>
                      <a:cubicBezTo>
                        <a:pt x="306917" y="730250"/>
                        <a:pt x="306656" y="733815"/>
                        <a:pt x="304800" y="736600"/>
                      </a:cubicBezTo>
                      <a:cubicBezTo>
                        <a:pt x="300604" y="742894"/>
                        <a:pt x="288177" y="751649"/>
                        <a:pt x="282575" y="755650"/>
                      </a:cubicBezTo>
                      <a:cubicBezTo>
                        <a:pt x="279470" y="757868"/>
                        <a:pt x="276731" y="760996"/>
                        <a:pt x="273050" y="762000"/>
                      </a:cubicBezTo>
                      <a:cubicBezTo>
                        <a:pt x="264818" y="764245"/>
                        <a:pt x="256117" y="764117"/>
                        <a:pt x="247650" y="765175"/>
                      </a:cubicBezTo>
                      <a:cubicBezTo>
                        <a:pt x="239903" y="767757"/>
                        <a:pt x="234755" y="768545"/>
                        <a:pt x="228600" y="774700"/>
                      </a:cubicBezTo>
                      <a:cubicBezTo>
                        <a:pt x="225902" y="777398"/>
                        <a:pt x="225122" y="781712"/>
                        <a:pt x="222250" y="784225"/>
                      </a:cubicBezTo>
                      <a:cubicBezTo>
                        <a:pt x="188060" y="814141"/>
                        <a:pt x="215858" y="787776"/>
                        <a:pt x="193675" y="800100"/>
                      </a:cubicBezTo>
                      <a:cubicBezTo>
                        <a:pt x="187004" y="803806"/>
                        <a:pt x="181451" y="809387"/>
                        <a:pt x="174625" y="812800"/>
                      </a:cubicBezTo>
                      <a:cubicBezTo>
                        <a:pt x="170392" y="814917"/>
                        <a:pt x="166275" y="817286"/>
                        <a:pt x="161925" y="819150"/>
                      </a:cubicBezTo>
                      <a:cubicBezTo>
                        <a:pt x="158849" y="820468"/>
                        <a:pt x="155326" y="820700"/>
                        <a:pt x="152400" y="822325"/>
                      </a:cubicBezTo>
                      <a:cubicBezTo>
                        <a:pt x="145729" y="826031"/>
                        <a:pt x="133350" y="835025"/>
                        <a:pt x="133350" y="835025"/>
                      </a:cubicBezTo>
                      <a:cubicBezTo>
                        <a:pt x="129527" y="842671"/>
                        <a:pt x="120047" y="862944"/>
                        <a:pt x="114300" y="866775"/>
                      </a:cubicBezTo>
                      <a:cubicBezTo>
                        <a:pt x="101025" y="875625"/>
                        <a:pt x="95051" y="877809"/>
                        <a:pt x="85725" y="889000"/>
                      </a:cubicBezTo>
                      <a:cubicBezTo>
                        <a:pt x="83282" y="891931"/>
                        <a:pt x="81492" y="895350"/>
                        <a:pt x="79375" y="898525"/>
                      </a:cubicBezTo>
                      <a:cubicBezTo>
                        <a:pt x="73521" y="921940"/>
                        <a:pt x="79812" y="900681"/>
                        <a:pt x="69850" y="923925"/>
                      </a:cubicBezTo>
                      <a:cubicBezTo>
                        <a:pt x="68532" y="927001"/>
                        <a:pt x="68300" y="930524"/>
                        <a:pt x="66675" y="933450"/>
                      </a:cubicBezTo>
                      <a:cubicBezTo>
                        <a:pt x="62969" y="940121"/>
                        <a:pt x="56388" y="945260"/>
                        <a:pt x="53975" y="952500"/>
                      </a:cubicBezTo>
                      <a:cubicBezTo>
                        <a:pt x="52917" y="955675"/>
                        <a:pt x="52297" y="959032"/>
                        <a:pt x="50800" y="962025"/>
                      </a:cubicBezTo>
                      <a:cubicBezTo>
                        <a:pt x="39345" y="984936"/>
                        <a:pt x="49233" y="956418"/>
                        <a:pt x="38100" y="984250"/>
                      </a:cubicBezTo>
                      <a:cubicBezTo>
                        <a:pt x="35614" y="990465"/>
                        <a:pt x="35463" y="997731"/>
                        <a:pt x="31750" y="1003300"/>
                      </a:cubicBezTo>
                      <a:cubicBezTo>
                        <a:pt x="27105" y="1010268"/>
                        <a:pt x="21736" y="1017468"/>
                        <a:pt x="19050" y="1025525"/>
                      </a:cubicBezTo>
                      <a:cubicBezTo>
                        <a:pt x="16290" y="1033804"/>
                        <a:pt x="17541" y="1043663"/>
                        <a:pt x="12700" y="1050925"/>
                      </a:cubicBezTo>
                      <a:cubicBezTo>
                        <a:pt x="10583" y="1054100"/>
                        <a:pt x="8057" y="1057037"/>
                        <a:pt x="6350" y="1060450"/>
                      </a:cubicBezTo>
                      <a:cubicBezTo>
                        <a:pt x="4853" y="1063443"/>
                        <a:pt x="4418" y="1066868"/>
                        <a:pt x="3175" y="1069975"/>
                      </a:cubicBezTo>
                      <a:cubicBezTo>
                        <a:pt x="2296" y="1072172"/>
                        <a:pt x="1058" y="1074208"/>
                        <a:pt x="0" y="1076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3" name="Forma libre 22"/>
                <p:cNvSpPr/>
                <p:nvPr/>
              </p:nvSpPr>
              <p:spPr>
                <a:xfrm>
                  <a:off x="5019675" y="4048125"/>
                  <a:ext cx="930275" cy="400050"/>
                </a:xfrm>
                <a:custGeom>
                  <a:avLst/>
                  <a:gdLst>
                    <a:gd name="connsiteX0" fmla="*/ 930275 w 930275"/>
                    <a:gd name="connsiteY0" fmla="*/ 63500 h 400050"/>
                    <a:gd name="connsiteX1" fmla="*/ 901700 w 930275"/>
                    <a:gd name="connsiteY1" fmla="*/ 79375 h 400050"/>
                    <a:gd name="connsiteX2" fmla="*/ 892175 w 930275"/>
                    <a:gd name="connsiteY2" fmla="*/ 88900 h 400050"/>
                    <a:gd name="connsiteX3" fmla="*/ 876300 w 930275"/>
                    <a:gd name="connsiteY3" fmla="*/ 92075 h 400050"/>
                    <a:gd name="connsiteX4" fmla="*/ 838200 w 930275"/>
                    <a:gd name="connsiteY4" fmla="*/ 88900 h 400050"/>
                    <a:gd name="connsiteX5" fmla="*/ 819150 w 930275"/>
                    <a:gd name="connsiteY5" fmla="*/ 82550 h 400050"/>
                    <a:gd name="connsiteX6" fmla="*/ 790575 w 930275"/>
                    <a:gd name="connsiteY6" fmla="*/ 76200 h 400050"/>
                    <a:gd name="connsiteX7" fmla="*/ 777875 w 930275"/>
                    <a:gd name="connsiteY7" fmla="*/ 69850 h 400050"/>
                    <a:gd name="connsiteX8" fmla="*/ 758825 w 930275"/>
                    <a:gd name="connsiteY8" fmla="*/ 60325 h 400050"/>
                    <a:gd name="connsiteX9" fmla="*/ 749300 w 930275"/>
                    <a:gd name="connsiteY9" fmla="*/ 50800 h 400050"/>
                    <a:gd name="connsiteX10" fmla="*/ 736600 w 930275"/>
                    <a:gd name="connsiteY10" fmla="*/ 44450 h 400050"/>
                    <a:gd name="connsiteX11" fmla="*/ 727075 w 930275"/>
                    <a:gd name="connsiteY11" fmla="*/ 38100 h 400050"/>
                    <a:gd name="connsiteX12" fmla="*/ 714375 w 930275"/>
                    <a:gd name="connsiteY12" fmla="*/ 34925 h 400050"/>
                    <a:gd name="connsiteX13" fmla="*/ 669925 w 930275"/>
                    <a:gd name="connsiteY13" fmla="*/ 25400 h 400050"/>
                    <a:gd name="connsiteX14" fmla="*/ 650875 w 930275"/>
                    <a:gd name="connsiteY14" fmla="*/ 15875 h 400050"/>
                    <a:gd name="connsiteX15" fmla="*/ 631825 w 930275"/>
                    <a:gd name="connsiteY15" fmla="*/ 9525 h 400050"/>
                    <a:gd name="connsiteX16" fmla="*/ 612775 w 930275"/>
                    <a:gd name="connsiteY16" fmla="*/ 6350 h 400050"/>
                    <a:gd name="connsiteX17" fmla="*/ 587375 w 930275"/>
                    <a:gd name="connsiteY17" fmla="*/ 0 h 400050"/>
                    <a:gd name="connsiteX18" fmla="*/ 555625 w 930275"/>
                    <a:gd name="connsiteY18" fmla="*/ 3175 h 400050"/>
                    <a:gd name="connsiteX19" fmla="*/ 536575 w 930275"/>
                    <a:gd name="connsiteY19" fmla="*/ 22225 h 400050"/>
                    <a:gd name="connsiteX20" fmla="*/ 517525 w 930275"/>
                    <a:gd name="connsiteY20" fmla="*/ 31750 h 400050"/>
                    <a:gd name="connsiteX21" fmla="*/ 508000 w 930275"/>
                    <a:gd name="connsiteY21" fmla="*/ 38100 h 400050"/>
                    <a:gd name="connsiteX22" fmla="*/ 498475 w 930275"/>
                    <a:gd name="connsiteY22" fmla="*/ 41275 h 400050"/>
                    <a:gd name="connsiteX23" fmla="*/ 488950 w 930275"/>
                    <a:gd name="connsiteY23" fmla="*/ 47625 h 400050"/>
                    <a:gd name="connsiteX24" fmla="*/ 466725 w 930275"/>
                    <a:gd name="connsiteY24" fmla="*/ 50800 h 400050"/>
                    <a:gd name="connsiteX25" fmla="*/ 447675 w 930275"/>
                    <a:gd name="connsiteY25" fmla="*/ 57150 h 400050"/>
                    <a:gd name="connsiteX26" fmla="*/ 403225 w 930275"/>
                    <a:gd name="connsiteY26" fmla="*/ 63500 h 400050"/>
                    <a:gd name="connsiteX27" fmla="*/ 387350 w 930275"/>
                    <a:gd name="connsiteY27" fmla="*/ 82550 h 400050"/>
                    <a:gd name="connsiteX28" fmla="*/ 381000 w 930275"/>
                    <a:gd name="connsiteY28" fmla="*/ 92075 h 400050"/>
                    <a:gd name="connsiteX29" fmla="*/ 358775 w 930275"/>
                    <a:gd name="connsiteY29" fmla="*/ 104775 h 400050"/>
                    <a:gd name="connsiteX30" fmla="*/ 330200 w 930275"/>
                    <a:gd name="connsiteY30" fmla="*/ 120650 h 400050"/>
                    <a:gd name="connsiteX31" fmla="*/ 301625 w 930275"/>
                    <a:gd name="connsiteY31" fmla="*/ 117475 h 400050"/>
                    <a:gd name="connsiteX32" fmla="*/ 288925 w 930275"/>
                    <a:gd name="connsiteY32" fmla="*/ 114300 h 400050"/>
                    <a:gd name="connsiteX33" fmla="*/ 238125 w 930275"/>
                    <a:gd name="connsiteY33" fmla="*/ 117475 h 400050"/>
                    <a:gd name="connsiteX34" fmla="*/ 231775 w 930275"/>
                    <a:gd name="connsiteY34" fmla="*/ 165100 h 400050"/>
                    <a:gd name="connsiteX35" fmla="*/ 222250 w 930275"/>
                    <a:gd name="connsiteY35" fmla="*/ 196850 h 400050"/>
                    <a:gd name="connsiteX36" fmla="*/ 215900 w 930275"/>
                    <a:gd name="connsiteY36" fmla="*/ 206375 h 400050"/>
                    <a:gd name="connsiteX37" fmla="*/ 203200 w 930275"/>
                    <a:gd name="connsiteY37" fmla="*/ 234950 h 400050"/>
                    <a:gd name="connsiteX38" fmla="*/ 190500 w 930275"/>
                    <a:gd name="connsiteY38" fmla="*/ 276225 h 400050"/>
                    <a:gd name="connsiteX39" fmla="*/ 180975 w 930275"/>
                    <a:gd name="connsiteY39" fmla="*/ 282575 h 400050"/>
                    <a:gd name="connsiteX40" fmla="*/ 161925 w 930275"/>
                    <a:gd name="connsiteY40" fmla="*/ 295275 h 400050"/>
                    <a:gd name="connsiteX41" fmla="*/ 158750 w 930275"/>
                    <a:gd name="connsiteY41" fmla="*/ 330200 h 400050"/>
                    <a:gd name="connsiteX42" fmla="*/ 152400 w 930275"/>
                    <a:gd name="connsiteY42" fmla="*/ 374650 h 400050"/>
                    <a:gd name="connsiteX43" fmla="*/ 142875 w 930275"/>
                    <a:gd name="connsiteY43" fmla="*/ 381000 h 400050"/>
                    <a:gd name="connsiteX44" fmla="*/ 123825 w 930275"/>
                    <a:gd name="connsiteY44" fmla="*/ 387350 h 400050"/>
                    <a:gd name="connsiteX45" fmla="*/ 114300 w 930275"/>
                    <a:gd name="connsiteY45" fmla="*/ 390525 h 400050"/>
                    <a:gd name="connsiteX46" fmla="*/ 9525 w 930275"/>
                    <a:gd name="connsiteY46" fmla="*/ 393700 h 400050"/>
                    <a:gd name="connsiteX47" fmla="*/ 0 w 930275"/>
                    <a:gd name="connsiteY47"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0275" h="400050">
                      <a:moveTo>
                        <a:pt x="930275" y="63500"/>
                      </a:moveTo>
                      <a:cubicBezTo>
                        <a:pt x="922168" y="67554"/>
                        <a:pt x="909416" y="72945"/>
                        <a:pt x="901700" y="79375"/>
                      </a:cubicBezTo>
                      <a:cubicBezTo>
                        <a:pt x="898251" y="82250"/>
                        <a:pt x="896191" y="86892"/>
                        <a:pt x="892175" y="88900"/>
                      </a:cubicBezTo>
                      <a:cubicBezTo>
                        <a:pt x="887348" y="91313"/>
                        <a:pt x="881592" y="91017"/>
                        <a:pt x="876300" y="92075"/>
                      </a:cubicBezTo>
                      <a:cubicBezTo>
                        <a:pt x="863600" y="91017"/>
                        <a:pt x="850771" y="90995"/>
                        <a:pt x="838200" y="88900"/>
                      </a:cubicBezTo>
                      <a:cubicBezTo>
                        <a:pt x="831598" y="87800"/>
                        <a:pt x="825644" y="84173"/>
                        <a:pt x="819150" y="82550"/>
                      </a:cubicBezTo>
                      <a:cubicBezTo>
                        <a:pt x="801215" y="78066"/>
                        <a:pt x="810729" y="80231"/>
                        <a:pt x="790575" y="76200"/>
                      </a:cubicBezTo>
                      <a:cubicBezTo>
                        <a:pt x="786342" y="74083"/>
                        <a:pt x="782225" y="71714"/>
                        <a:pt x="777875" y="69850"/>
                      </a:cubicBezTo>
                      <a:cubicBezTo>
                        <a:pt x="766083" y="64796"/>
                        <a:pt x="769592" y="69298"/>
                        <a:pt x="758825" y="60325"/>
                      </a:cubicBezTo>
                      <a:cubicBezTo>
                        <a:pt x="755376" y="57450"/>
                        <a:pt x="752954" y="53410"/>
                        <a:pt x="749300" y="50800"/>
                      </a:cubicBezTo>
                      <a:cubicBezTo>
                        <a:pt x="745449" y="48049"/>
                        <a:pt x="740709" y="46798"/>
                        <a:pt x="736600" y="44450"/>
                      </a:cubicBezTo>
                      <a:cubicBezTo>
                        <a:pt x="733287" y="42557"/>
                        <a:pt x="730582" y="39603"/>
                        <a:pt x="727075" y="38100"/>
                      </a:cubicBezTo>
                      <a:cubicBezTo>
                        <a:pt x="723064" y="36381"/>
                        <a:pt x="718555" y="36179"/>
                        <a:pt x="714375" y="34925"/>
                      </a:cubicBezTo>
                      <a:cubicBezTo>
                        <a:pt x="682060" y="25230"/>
                        <a:pt x="708558" y="30229"/>
                        <a:pt x="669925" y="25400"/>
                      </a:cubicBezTo>
                      <a:cubicBezTo>
                        <a:pt x="635187" y="13821"/>
                        <a:pt x="687804" y="32288"/>
                        <a:pt x="650875" y="15875"/>
                      </a:cubicBezTo>
                      <a:cubicBezTo>
                        <a:pt x="644758" y="13157"/>
                        <a:pt x="638319" y="11148"/>
                        <a:pt x="631825" y="9525"/>
                      </a:cubicBezTo>
                      <a:cubicBezTo>
                        <a:pt x="625580" y="7964"/>
                        <a:pt x="619070" y="7699"/>
                        <a:pt x="612775" y="6350"/>
                      </a:cubicBezTo>
                      <a:cubicBezTo>
                        <a:pt x="604241" y="4521"/>
                        <a:pt x="595842" y="2117"/>
                        <a:pt x="587375" y="0"/>
                      </a:cubicBezTo>
                      <a:cubicBezTo>
                        <a:pt x="576792" y="1058"/>
                        <a:pt x="565369" y="-1088"/>
                        <a:pt x="555625" y="3175"/>
                      </a:cubicBezTo>
                      <a:cubicBezTo>
                        <a:pt x="547398" y="6774"/>
                        <a:pt x="544047" y="17244"/>
                        <a:pt x="536575" y="22225"/>
                      </a:cubicBezTo>
                      <a:cubicBezTo>
                        <a:pt x="509278" y="40423"/>
                        <a:pt x="543815" y="18605"/>
                        <a:pt x="517525" y="31750"/>
                      </a:cubicBezTo>
                      <a:cubicBezTo>
                        <a:pt x="514112" y="33457"/>
                        <a:pt x="511413" y="36393"/>
                        <a:pt x="508000" y="38100"/>
                      </a:cubicBezTo>
                      <a:cubicBezTo>
                        <a:pt x="505007" y="39597"/>
                        <a:pt x="501468" y="39778"/>
                        <a:pt x="498475" y="41275"/>
                      </a:cubicBezTo>
                      <a:cubicBezTo>
                        <a:pt x="495062" y="42982"/>
                        <a:pt x="492605" y="46529"/>
                        <a:pt x="488950" y="47625"/>
                      </a:cubicBezTo>
                      <a:cubicBezTo>
                        <a:pt x="481782" y="49775"/>
                        <a:pt x="474133" y="49742"/>
                        <a:pt x="466725" y="50800"/>
                      </a:cubicBezTo>
                      <a:cubicBezTo>
                        <a:pt x="460375" y="52917"/>
                        <a:pt x="454267" y="55987"/>
                        <a:pt x="447675" y="57150"/>
                      </a:cubicBezTo>
                      <a:cubicBezTo>
                        <a:pt x="388549" y="67584"/>
                        <a:pt x="429814" y="54637"/>
                        <a:pt x="403225" y="63500"/>
                      </a:cubicBezTo>
                      <a:cubicBezTo>
                        <a:pt x="387459" y="87149"/>
                        <a:pt x="407722" y="58104"/>
                        <a:pt x="387350" y="82550"/>
                      </a:cubicBezTo>
                      <a:cubicBezTo>
                        <a:pt x="384907" y="85481"/>
                        <a:pt x="383698" y="89377"/>
                        <a:pt x="381000" y="92075"/>
                      </a:cubicBezTo>
                      <a:cubicBezTo>
                        <a:pt x="375508" y="97567"/>
                        <a:pt x="365001" y="101040"/>
                        <a:pt x="358775" y="104775"/>
                      </a:cubicBezTo>
                      <a:cubicBezTo>
                        <a:pt x="331482" y="121151"/>
                        <a:pt x="349359" y="114264"/>
                        <a:pt x="330200" y="120650"/>
                      </a:cubicBezTo>
                      <a:cubicBezTo>
                        <a:pt x="320675" y="119592"/>
                        <a:pt x="311097" y="118932"/>
                        <a:pt x="301625" y="117475"/>
                      </a:cubicBezTo>
                      <a:cubicBezTo>
                        <a:pt x="297312" y="116811"/>
                        <a:pt x="293289" y="114300"/>
                        <a:pt x="288925" y="114300"/>
                      </a:cubicBezTo>
                      <a:cubicBezTo>
                        <a:pt x="271959" y="114300"/>
                        <a:pt x="255058" y="116417"/>
                        <a:pt x="238125" y="117475"/>
                      </a:cubicBezTo>
                      <a:cubicBezTo>
                        <a:pt x="230195" y="141266"/>
                        <a:pt x="237990" y="115378"/>
                        <a:pt x="231775" y="165100"/>
                      </a:cubicBezTo>
                      <a:cubicBezTo>
                        <a:pt x="231092" y="170561"/>
                        <a:pt x="223667" y="194725"/>
                        <a:pt x="222250" y="196850"/>
                      </a:cubicBezTo>
                      <a:cubicBezTo>
                        <a:pt x="220133" y="200025"/>
                        <a:pt x="217450" y="202888"/>
                        <a:pt x="215900" y="206375"/>
                      </a:cubicBezTo>
                      <a:cubicBezTo>
                        <a:pt x="200787" y="240380"/>
                        <a:pt x="217571" y="213394"/>
                        <a:pt x="203200" y="234950"/>
                      </a:cubicBezTo>
                      <a:cubicBezTo>
                        <a:pt x="201264" y="248500"/>
                        <a:pt x="201159" y="265566"/>
                        <a:pt x="190500" y="276225"/>
                      </a:cubicBezTo>
                      <a:cubicBezTo>
                        <a:pt x="187802" y="278923"/>
                        <a:pt x="183906" y="280132"/>
                        <a:pt x="180975" y="282575"/>
                      </a:cubicBezTo>
                      <a:cubicBezTo>
                        <a:pt x="165120" y="295788"/>
                        <a:pt x="178664" y="289695"/>
                        <a:pt x="161925" y="295275"/>
                      </a:cubicBezTo>
                      <a:cubicBezTo>
                        <a:pt x="148454" y="315481"/>
                        <a:pt x="160441" y="293005"/>
                        <a:pt x="158750" y="330200"/>
                      </a:cubicBezTo>
                      <a:cubicBezTo>
                        <a:pt x="158070" y="345152"/>
                        <a:pt x="156864" y="360364"/>
                        <a:pt x="152400" y="374650"/>
                      </a:cubicBezTo>
                      <a:cubicBezTo>
                        <a:pt x="151262" y="378292"/>
                        <a:pt x="146362" y="379450"/>
                        <a:pt x="142875" y="381000"/>
                      </a:cubicBezTo>
                      <a:cubicBezTo>
                        <a:pt x="136758" y="383718"/>
                        <a:pt x="130175" y="385233"/>
                        <a:pt x="123825" y="387350"/>
                      </a:cubicBezTo>
                      <a:cubicBezTo>
                        <a:pt x="120650" y="388408"/>
                        <a:pt x="117645" y="390424"/>
                        <a:pt x="114300" y="390525"/>
                      </a:cubicBezTo>
                      <a:lnTo>
                        <a:pt x="9525" y="393700"/>
                      </a:lnTo>
                      <a:lnTo>
                        <a:pt x="0" y="40005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4" name="Forma libre 23"/>
                <p:cNvSpPr/>
                <p:nvPr/>
              </p:nvSpPr>
              <p:spPr>
                <a:xfrm>
                  <a:off x="5721350" y="4552950"/>
                  <a:ext cx="644525" cy="682625"/>
                </a:xfrm>
                <a:custGeom>
                  <a:avLst/>
                  <a:gdLst>
                    <a:gd name="connsiteX0" fmla="*/ 644525 w 644525"/>
                    <a:gd name="connsiteY0" fmla="*/ 0 h 682625"/>
                    <a:gd name="connsiteX1" fmla="*/ 622300 w 644525"/>
                    <a:gd name="connsiteY1" fmla="*/ 34925 h 682625"/>
                    <a:gd name="connsiteX2" fmla="*/ 603250 w 644525"/>
                    <a:gd name="connsiteY2" fmla="*/ 50800 h 682625"/>
                    <a:gd name="connsiteX3" fmla="*/ 584200 w 644525"/>
                    <a:gd name="connsiteY3" fmla="*/ 63500 h 682625"/>
                    <a:gd name="connsiteX4" fmla="*/ 565150 w 644525"/>
                    <a:gd name="connsiteY4" fmla="*/ 79375 h 682625"/>
                    <a:gd name="connsiteX5" fmla="*/ 552450 w 644525"/>
                    <a:gd name="connsiteY5" fmla="*/ 98425 h 682625"/>
                    <a:gd name="connsiteX6" fmla="*/ 536575 w 644525"/>
                    <a:gd name="connsiteY6" fmla="*/ 117475 h 682625"/>
                    <a:gd name="connsiteX7" fmla="*/ 527050 w 644525"/>
                    <a:gd name="connsiteY7" fmla="*/ 120650 h 682625"/>
                    <a:gd name="connsiteX8" fmla="*/ 508000 w 644525"/>
                    <a:gd name="connsiteY8" fmla="*/ 139700 h 682625"/>
                    <a:gd name="connsiteX9" fmla="*/ 476250 w 644525"/>
                    <a:gd name="connsiteY9" fmla="*/ 158750 h 682625"/>
                    <a:gd name="connsiteX10" fmla="*/ 466725 w 644525"/>
                    <a:gd name="connsiteY10" fmla="*/ 165100 h 682625"/>
                    <a:gd name="connsiteX11" fmla="*/ 447675 w 644525"/>
                    <a:gd name="connsiteY11" fmla="*/ 171450 h 682625"/>
                    <a:gd name="connsiteX12" fmla="*/ 438150 w 644525"/>
                    <a:gd name="connsiteY12" fmla="*/ 174625 h 682625"/>
                    <a:gd name="connsiteX13" fmla="*/ 419100 w 644525"/>
                    <a:gd name="connsiteY13" fmla="*/ 184150 h 682625"/>
                    <a:gd name="connsiteX14" fmla="*/ 400050 w 644525"/>
                    <a:gd name="connsiteY14" fmla="*/ 200025 h 682625"/>
                    <a:gd name="connsiteX15" fmla="*/ 390525 w 644525"/>
                    <a:gd name="connsiteY15" fmla="*/ 203200 h 682625"/>
                    <a:gd name="connsiteX16" fmla="*/ 381000 w 644525"/>
                    <a:gd name="connsiteY16" fmla="*/ 212725 h 682625"/>
                    <a:gd name="connsiteX17" fmla="*/ 368300 w 644525"/>
                    <a:gd name="connsiteY17" fmla="*/ 234950 h 682625"/>
                    <a:gd name="connsiteX18" fmla="*/ 361950 w 644525"/>
                    <a:gd name="connsiteY18" fmla="*/ 254000 h 682625"/>
                    <a:gd name="connsiteX19" fmla="*/ 333375 w 644525"/>
                    <a:gd name="connsiteY19" fmla="*/ 279400 h 682625"/>
                    <a:gd name="connsiteX20" fmla="*/ 323850 w 644525"/>
                    <a:gd name="connsiteY20" fmla="*/ 288925 h 682625"/>
                    <a:gd name="connsiteX21" fmla="*/ 317500 w 644525"/>
                    <a:gd name="connsiteY21" fmla="*/ 298450 h 682625"/>
                    <a:gd name="connsiteX22" fmla="*/ 298450 w 644525"/>
                    <a:gd name="connsiteY22" fmla="*/ 311150 h 682625"/>
                    <a:gd name="connsiteX23" fmla="*/ 288925 w 644525"/>
                    <a:gd name="connsiteY23" fmla="*/ 320675 h 682625"/>
                    <a:gd name="connsiteX24" fmla="*/ 269875 w 644525"/>
                    <a:gd name="connsiteY24" fmla="*/ 333375 h 682625"/>
                    <a:gd name="connsiteX25" fmla="*/ 250825 w 644525"/>
                    <a:gd name="connsiteY25" fmla="*/ 352425 h 682625"/>
                    <a:gd name="connsiteX26" fmla="*/ 238125 w 644525"/>
                    <a:gd name="connsiteY26" fmla="*/ 371475 h 682625"/>
                    <a:gd name="connsiteX27" fmla="*/ 231775 w 644525"/>
                    <a:gd name="connsiteY27" fmla="*/ 381000 h 682625"/>
                    <a:gd name="connsiteX28" fmla="*/ 222250 w 644525"/>
                    <a:gd name="connsiteY28" fmla="*/ 400050 h 682625"/>
                    <a:gd name="connsiteX29" fmla="*/ 212725 w 644525"/>
                    <a:gd name="connsiteY29" fmla="*/ 406400 h 682625"/>
                    <a:gd name="connsiteX30" fmla="*/ 203200 w 644525"/>
                    <a:gd name="connsiteY30" fmla="*/ 428625 h 682625"/>
                    <a:gd name="connsiteX31" fmla="*/ 200025 w 644525"/>
                    <a:gd name="connsiteY31" fmla="*/ 438150 h 682625"/>
                    <a:gd name="connsiteX32" fmla="*/ 190500 w 644525"/>
                    <a:gd name="connsiteY32" fmla="*/ 447675 h 682625"/>
                    <a:gd name="connsiteX33" fmla="*/ 174625 w 644525"/>
                    <a:gd name="connsiteY33" fmla="*/ 476250 h 682625"/>
                    <a:gd name="connsiteX34" fmla="*/ 165100 w 644525"/>
                    <a:gd name="connsiteY34" fmla="*/ 498475 h 682625"/>
                    <a:gd name="connsiteX35" fmla="*/ 161925 w 644525"/>
                    <a:gd name="connsiteY35" fmla="*/ 539750 h 682625"/>
                    <a:gd name="connsiteX36" fmla="*/ 155575 w 644525"/>
                    <a:gd name="connsiteY36" fmla="*/ 561975 h 682625"/>
                    <a:gd name="connsiteX37" fmla="*/ 152400 w 644525"/>
                    <a:gd name="connsiteY37" fmla="*/ 571500 h 682625"/>
                    <a:gd name="connsiteX38" fmla="*/ 146050 w 644525"/>
                    <a:gd name="connsiteY38" fmla="*/ 581025 h 682625"/>
                    <a:gd name="connsiteX39" fmla="*/ 142875 w 644525"/>
                    <a:gd name="connsiteY39" fmla="*/ 590550 h 682625"/>
                    <a:gd name="connsiteX40" fmla="*/ 136525 w 644525"/>
                    <a:gd name="connsiteY40" fmla="*/ 603250 h 682625"/>
                    <a:gd name="connsiteX41" fmla="*/ 133350 w 644525"/>
                    <a:gd name="connsiteY41" fmla="*/ 612775 h 682625"/>
                    <a:gd name="connsiteX42" fmla="*/ 127000 w 644525"/>
                    <a:gd name="connsiteY42" fmla="*/ 622300 h 682625"/>
                    <a:gd name="connsiteX43" fmla="*/ 120650 w 644525"/>
                    <a:gd name="connsiteY43" fmla="*/ 641350 h 682625"/>
                    <a:gd name="connsiteX44" fmla="*/ 117475 w 644525"/>
                    <a:gd name="connsiteY44" fmla="*/ 650875 h 682625"/>
                    <a:gd name="connsiteX45" fmla="*/ 85725 w 644525"/>
                    <a:gd name="connsiteY45" fmla="*/ 657225 h 682625"/>
                    <a:gd name="connsiteX46" fmla="*/ 57150 w 644525"/>
                    <a:gd name="connsiteY46" fmla="*/ 666750 h 682625"/>
                    <a:gd name="connsiteX47" fmla="*/ 47625 w 644525"/>
                    <a:gd name="connsiteY47" fmla="*/ 669925 h 682625"/>
                    <a:gd name="connsiteX48" fmla="*/ 31750 w 644525"/>
                    <a:gd name="connsiteY48" fmla="*/ 673100 h 682625"/>
                    <a:gd name="connsiteX49" fmla="*/ 22225 w 644525"/>
                    <a:gd name="connsiteY49" fmla="*/ 676275 h 682625"/>
                    <a:gd name="connsiteX50" fmla="*/ 0 w 644525"/>
                    <a:gd name="connsiteY50" fmla="*/ 682625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4525" h="682625">
                      <a:moveTo>
                        <a:pt x="644525" y="0"/>
                      </a:moveTo>
                      <a:cubicBezTo>
                        <a:pt x="641938" y="4312"/>
                        <a:pt x="624987" y="33134"/>
                        <a:pt x="622300" y="34925"/>
                      </a:cubicBezTo>
                      <a:cubicBezTo>
                        <a:pt x="588263" y="57616"/>
                        <a:pt x="639920" y="22279"/>
                        <a:pt x="603250" y="50800"/>
                      </a:cubicBezTo>
                      <a:cubicBezTo>
                        <a:pt x="597226" y="55485"/>
                        <a:pt x="589596" y="58104"/>
                        <a:pt x="584200" y="63500"/>
                      </a:cubicBezTo>
                      <a:cubicBezTo>
                        <a:pt x="571977" y="75723"/>
                        <a:pt x="578411" y="70534"/>
                        <a:pt x="565150" y="79375"/>
                      </a:cubicBezTo>
                      <a:cubicBezTo>
                        <a:pt x="559570" y="96114"/>
                        <a:pt x="565663" y="82570"/>
                        <a:pt x="552450" y="98425"/>
                      </a:cubicBezTo>
                      <a:cubicBezTo>
                        <a:pt x="545129" y="107210"/>
                        <a:pt x="547010" y="110518"/>
                        <a:pt x="536575" y="117475"/>
                      </a:cubicBezTo>
                      <a:cubicBezTo>
                        <a:pt x="533790" y="119331"/>
                        <a:pt x="530225" y="119592"/>
                        <a:pt x="527050" y="120650"/>
                      </a:cubicBezTo>
                      <a:cubicBezTo>
                        <a:pt x="520700" y="127000"/>
                        <a:pt x="515472" y="134719"/>
                        <a:pt x="508000" y="139700"/>
                      </a:cubicBezTo>
                      <a:cubicBezTo>
                        <a:pt x="461398" y="170768"/>
                        <a:pt x="510421" y="139224"/>
                        <a:pt x="476250" y="158750"/>
                      </a:cubicBezTo>
                      <a:cubicBezTo>
                        <a:pt x="472937" y="160643"/>
                        <a:pt x="470212" y="163550"/>
                        <a:pt x="466725" y="165100"/>
                      </a:cubicBezTo>
                      <a:cubicBezTo>
                        <a:pt x="460608" y="167818"/>
                        <a:pt x="454025" y="169333"/>
                        <a:pt x="447675" y="171450"/>
                      </a:cubicBezTo>
                      <a:cubicBezTo>
                        <a:pt x="444500" y="172508"/>
                        <a:pt x="440935" y="172769"/>
                        <a:pt x="438150" y="174625"/>
                      </a:cubicBezTo>
                      <a:cubicBezTo>
                        <a:pt x="410853" y="192823"/>
                        <a:pt x="445390" y="171005"/>
                        <a:pt x="419100" y="184150"/>
                      </a:cubicBezTo>
                      <a:cubicBezTo>
                        <a:pt x="398325" y="194538"/>
                        <a:pt x="421116" y="185981"/>
                        <a:pt x="400050" y="200025"/>
                      </a:cubicBezTo>
                      <a:cubicBezTo>
                        <a:pt x="397265" y="201881"/>
                        <a:pt x="393700" y="202142"/>
                        <a:pt x="390525" y="203200"/>
                      </a:cubicBezTo>
                      <a:cubicBezTo>
                        <a:pt x="387350" y="206375"/>
                        <a:pt x="383875" y="209276"/>
                        <a:pt x="381000" y="212725"/>
                      </a:cubicBezTo>
                      <a:cubicBezTo>
                        <a:pt x="376594" y="218012"/>
                        <a:pt x="370689" y="228978"/>
                        <a:pt x="368300" y="234950"/>
                      </a:cubicBezTo>
                      <a:cubicBezTo>
                        <a:pt x="365814" y="241165"/>
                        <a:pt x="367519" y="250287"/>
                        <a:pt x="361950" y="254000"/>
                      </a:cubicBezTo>
                      <a:cubicBezTo>
                        <a:pt x="344953" y="265331"/>
                        <a:pt x="355123" y="257652"/>
                        <a:pt x="333375" y="279400"/>
                      </a:cubicBezTo>
                      <a:cubicBezTo>
                        <a:pt x="330200" y="282575"/>
                        <a:pt x="326341" y="285189"/>
                        <a:pt x="323850" y="288925"/>
                      </a:cubicBezTo>
                      <a:cubicBezTo>
                        <a:pt x="321733" y="292100"/>
                        <a:pt x="320372" y="295937"/>
                        <a:pt x="317500" y="298450"/>
                      </a:cubicBezTo>
                      <a:cubicBezTo>
                        <a:pt x="311757" y="303476"/>
                        <a:pt x="303846" y="305754"/>
                        <a:pt x="298450" y="311150"/>
                      </a:cubicBezTo>
                      <a:cubicBezTo>
                        <a:pt x="295275" y="314325"/>
                        <a:pt x="292469" y="317918"/>
                        <a:pt x="288925" y="320675"/>
                      </a:cubicBezTo>
                      <a:cubicBezTo>
                        <a:pt x="282901" y="325360"/>
                        <a:pt x="269875" y="333375"/>
                        <a:pt x="269875" y="333375"/>
                      </a:cubicBezTo>
                      <a:cubicBezTo>
                        <a:pt x="249230" y="364342"/>
                        <a:pt x="282330" y="316981"/>
                        <a:pt x="250825" y="352425"/>
                      </a:cubicBezTo>
                      <a:cubicBezTo>
                        <a:pt x="245755" y="358129"/>
                        <a:pt x="242358" y="365125"/>
                        <a:pt x="238125" y="371475"/>
                      </a:cubicBezTo>
                      <a:cubicBezTo>
                        <a:pt x="236008" y="374650"/>
                        <a:pt x="232982" y="377380"/>
                        <a:pt x="231775" y="381000"/>
                      </a:cubicBezTo>
                      <a:cubicBezTo>
                        <a:pt x="229193" y="388747"/>
                        <a:pt x="228405" y="393895"/>
                        <a:pt x="222250" y="400050"/>
                      </a:cubicBezTo>
                      <a:cubicBezTo>
                        <a:pt x="219552" y="402748"/>
                        <a:pt x="215900" y="404283"/>
                        <a:pt x="212725" y="406400"/>
                      </a:cubicBezTo>
                      <a:cubicBezTo>
                        <a:pt x="205279" y="428738"/>
                        <a:pt x="214970" y="401162"/>
                        <a:pt x="203200" y="428625"/>
                      </a:cubicBezTo>
                      <a:cubicBezTo>
                        <a:pt x="201882" y="431701"/>
                        <a:pt x="201881" y="435365"/>
                        <a:pt x="200025" y="438150"/>
                      </a:cubicBezTo>
                      <a:cubicBezTo>
                        <a:pt x="197534" y="441886"/>
                        <a:pt x="193675" y="444500"/>
                        <a:pt x="190500" y="447675"/>
                      </a:cubicBezTo>
                      <a:cubicBezTo>
                        <a:pt x="181720" y="474015"/>
                        <a:pt x="196460" y="432581"/>
                        <a:pt x="174625" y="476250"/>
                      </a:cubicBezTo>
                      <a:cubicBezTo>
                        <a:pt x="166778" y="491943"/>
                        <a:pt x="169772" y="484460"/>
                        <a:pt x="165100" y="498475"/>
                      </a:cubicBezTo>
                      <a:cubicBezTo>
                        <a:pt x="164042" y="512233"/>
                        <a:pt x="163972" y="526104"/>
                        <a:pt x="161925" y="539750"/>
                      </a:cubicBezTo>
                      <a:cubicBezTo>
                        <a:pt x="160782" y="547370"/>
                        <a:pt x="157789" y="554595"/>
                        <a:pt x="155575" y="561975"/>
                      </a:cubicBezTo>
                      <a:cubicBezTo>
                        <a:pt x="154613" y="565181"/>
                        <a:pt x="153897" y="568507"/>
                        <a:pt x="152400" y="571500"/>
                      </a:cubicBezTo>
                      <a:cubicBezTo>
                        <a:pt x="150693" y="574913"/>
                        <a:pt x="147757" y="577612"/>
                        <a:pt x="146050" y="581025"/>
                      </a:cubicBezTo>
                      <a:cubicBezTo>
                        <a:pt x="144553" y="584018"/>
                        <a:pt x="144193" y="587474"/>
                        <a:pt x="142875" y="590550"/>
                      </a:cubicBezTo>
                      <a:cubicBezTo>
                        <a:pt x="141011" y="594900"/>
                        <a:pt x="138389" y="598900"/>
                        <a:pt x="136525" y="603250"/>
                      </a:cubicBezTo>
                      <a:cubicBezTo>
                        <a:pt x="135207" y="606326"/>
                        <a:pt x="134847" y="609782"/>
                        <a:pt x="133350" y="612775"/>
                      </a:cubicBezTo>
                      <a:cubicBezTo>
                        <a:pt x="131643" y="616188"/>
                        <a:pt x="128550" y="618813"/>
                        <a:pt x="127000" y="622300"/>
                      </a:cubicBezTo>
                      <a:cubicBezTo>
                        <a:pt x="124282" y="628417"/>
                        <a:pt x="122767" y="635000"/>
                        <a:pt x="120650" y="641350"/>
                      </a:cubicBezTo>
                      <a:cubicBezTo>
                        <a:pt x="119592" y="644525"/>
                        <a:pt x="120757" y="650219"/>
                        <a:pt x="117475" y="650875"/>
                      </a:cubicBezTo>
                      <a:cubicBezTo>
                        <a:pt x="106892" y="652992"/>
                        <a:pt x="95964" y="653812"/>
                        <a:pt x="85725" y="657225"/>
                      </a:cubicBezTo>
                      <a:lnTo>
                        <a:pt x="57150" y="666750"/>
                      </a:lnTo>
                      <a:cubicBezTo>
                        <a:pt x="53975" y="667808"/>
                        <a:pt x="50907" y="669269"/>
                        <a:pt x="47625" y="669925"/>
                      </a:cubicBezTo>
                      <a:cubicBezTo>
                        <a:pt x="42333" y="670983"/>
                        <a:pt x="36985" y="671791"/>
                        <a:pt x="31750" y="673100"/>
                      </a:cubicBezTo>
                      <a:cubicBezTo>
                        <a:pt x="28503" y="673912"/>
                        <a:pt x="25472" y="675463"/>
                        <a:pt x="22225" y="676275"/>
                      </a:cubicBezTo>
                      <a:cubicBezTo>
                        <a:pt x="390" y="681734"/>
                        <a:pt x="12773" y="676239"/>
                        <a:pt x="0" y="68262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pSp>
          <p:sp>
            <p:nvSpPr>
              <p:cNvPr id="27" name="Forma libre 26"/>
              <p:cNvSpPr/>
              <p:nvPr/>
            </p:nvSpPr>
            <p:spPr>
              <a:xfrm>
                <a:off x="3070746" y="941696"/>
                <a:ext cx="4230806" cy="4599295"/>
              </a:xfrm>
              <a:custGeom>
                <a:avLst/>
                <a:gdLst>
                  <a:gd name="connsiteX0" fmla="*/ 0 w 4230806"/>
                  <a:gd name="connsiteY0" fmla="*/ 0 h 4599295"/>
                  <a:gd name="connsiteX1" fmla="*/ 40944 w 4230806"/>
                  <a:gd name="connsiteY1" fmla="*/ 68238 h 4599295"/>
                  <a:gd name="connsiteX2" fmla="*/ 54591 w 4230806"/>
                  <a:gd name="connsiteY2" fmla="*/ 109182 h 4599295"/>
                  <a:gd name="connsiteX3" fmla="*/ 109182 w 4230806"/>
                  <a:gd name="connsiteY3" fmla="*/ 191068 h 4599295"/>
                  <a:gd name="connsiteX4" fmla="*/ 150126 w 4230806"/>
                  <a:gd name="connsiteY4" fmla="*/ 272955 h 4599295"/>
                  <a:gd name="connsiteX5" fmla="*/ 163773 w 4230806"/>
                  <a:gd name="connsiteY5" fmla="*/ 313898 h 4599295"/>
                  <a:gd name="connsiteX6" fmla="*/ 245660 w 4230806"/>
                  <a:gd name="connsiteY6" fmla="*/ 382137 h 4599295"/>
                  <a:gd name="connsiteX7" fmla="*/ 300251 w 4230806"/>
                  <a:gd name="connsiteY7" fmla="*/ 395785 h 4599295"/>
                  <a:gd name="connsiteX8" fmla="*/ 382138 w 4230806"/>
                  <a:gd name="connsiteY8" fmla="*/ 423080 h 4599295"/>
                  <a:gd name="connsiteX9" fmla="*/ 395785 w 4230806"/>
                  <a:gd name="connsiteY9" fmla="*/ 464023 h 4599295"/>
                  <a:gd name="connsiteX10" fmla="*/ 423081 w 4230806"/>
                  <a:gd name="connsiteY10" fmla="*/ 504967 h 4599295"/>
                  <a:gd name="connsiteX11" fmla="*/ 436729 w 4230806"/>
                  <a:gd name="connsiteY11" fmla="*/ 627797 h 4599295"/>
                  <a:gd name="connsiteX12" fmla="*/ 450376 w 4230806"/>
                  <a:gd name="connsiteY12" fmla="*/ 682388 h 4599295"/>
                  <a:gd name="connsiteX13" fmla="*/ 491320 w 4230806"/>
                  <a:gd name="connsiteY13" fmla="*/ 696035 h 4599295"/>
                  <a:gd name="connsiteX14" fmla="*/ 627797 w 4230806"/>
                  <a:gd name="connsiteY14" fmla="*/ 723331 h 4599295"/>
                  <a:gd name="connsiteX15" fmla="*/ 668741 w 4230806"/>
                  <a:gd name="connsiteY15" fmla="*/ 750626 h 4599295"/>
                  <a:gd name="connsiteX16" fmla="*/ 709684 w 4230806"/>
                  <a:gd name="connsiteY16" fmla="*/ 791570 h 4599295"/>
                  <a:gd name="connsiteX17" fmla="*/ 791570 w 4230806"/>
                  <a:gd name="connsiteY17" fmla="*/ 818865 h 4599295"/>
                  <a:gd name="connsiteX18" fmla="*/ 914400 w 4230806"/>
                  <a:gd name="connsiteY18" fmla="*/ 873456 h 4599295"/>
                  <a:gd name="connsiteX19" fmla="*/ 996287 w 4230806"/>
                  <a:gd name="connsiteY19" fmla="*/ 900752 h 4599295"/>
                  <a:gd name="connsiteX20" fmla="*/ 1037230 w 4230806"/>
                  <a:gd name="connsiteY20" fmla="*/ 914400 h 4599295"/>
                  <a:gd name="connsiteX21" fmla="*/ 1064526 w 4230806"/>
                  <a:gd name="connsiteY21" fmla="*/ 955343 h 4599295"/>
                  <a:gd name="connsiteX22" fmla="*/ 1146412 w 4230806"/>
                  <a:gd name="connsiteY22" fmla="*/ 996286 h 4599295"/>
                  <a:gd name="connsiteX23" fmla="*/ 1228299 w 4230806"/>
                  <a:gd name="connsiteY23" fmla="*/ 1037229 h 4599295"/>
                  <a:gd name="connsiteX24" fmla="*/ 1310185 w 4230806"/>
                  <a:gd name="connsiteY24" fmla="*/ 1105468 h 4599295"/>
                  <a:gd name="connsiteX25" fmla="*/ 1351129 w 4230806"/>
                  <a:gd name="connsiteY25" fmla="*/ 1119116 h 4599295"/>
                  <a:gd name="connsiteX26" fmla="*/ 1433015 w 4230806"/>
                  <a:gd name="connsiteY26" fmla="*/ 1173707 h 4599295"/>
                  <a:gd name="connsiteX27" fmla="*/ 1473958 w 4230806"/>
                  <a:gd name="connsiteY27" fmla="*/ 1201003 h 4599295"/>
                  <a:gd name="connsiteX28" fmla="*/ 1514902 w 4230806"/>
                  <a:gd name="connsiteY28" fmla="*/ 1228298 h 4599295"/>
                  <a:gd name="connsiteX29" fmla="*/ 1596788 w 4230806"/>
                  <a:gd name="connsiteY29" fmla="*/ 1282889 h 4599295"/>
                  <a:gd name="connsiteX30" fmla="*/ 1651379 w 4230806"/>
                  <a:gd name="connsiteY30" fmla="*/ 1323832 h 4599295"/>
                  <a:gd name="connsiteX31" fmla="*/ 1733266 w 4230806"/>
                  <a:gd name="connsiteY31" fmla="*/ 1405719 h 4599295"/>
                  <a:gd name="connsiteX32" fmla="*/ 1774209 w 4230806"/>
                  <a:gd name="connsiteY32" fmla="*/ 1501253 h 4599295"/>
                  <a:gd name="connsiteX33" fmla="*/ 1828800 w 4230806"/>
                  <a:gd name="connsiteY33" fmla="*/ 1583140 h 4599295"/>
                  <a:gd name="connsiteX34" fmla="*/ 1856096 w 4230806"/>
                  <a:gd name="connsiteY34" fmla="*/ 1624083 h 4599295"/>
                  <a:gd name="connsiteX35" fmla="*/ 1883391 w 4230806"/>
                  <a:gd name="connsiteY35" fmla="*/ 1665026 h 4599295"/>
                  <a:gd name="connsiteX36" fmla="*/ 1965278 w 4230806"/>
                  <a:gd name="connsiteY36" fmla="*/ 1746913 h 4599295"/>
                  <a:gd name="connsiteX37" fmla="*/ 1978926 w 4230806"/>
                  <a:gd name="connsiteY37" fmla="*/ 1787856 h 4599295"/>
                  <a:gd name="connsiteX38" fmla="*/ 2019869 w 4230806"/>
                  <a:gd name="connsiteY38" fmla="*/ 1828800 h 4599295"/>
                  <a:gd name="connsiteX39" fmla="*/ 2047164 w 4230806"/>
                  <a:gd name="connsiteY39" fmla="*/ 1869743 h 4599295"/>
                  <a:gd name="connsiteX40" fmla="*/ 2088108 w 4230806"/>
                  <a:gd name="connsiteY40" fmla="*/ 1910686 h 4599295"/>
                  <a:gd name="connsiteX41" fmla="*/ 2129051 w 4230806"/>
                  <a:gd name="connsiteY41" fmla="*/ 1992573 h 4599295"/>
                  <a:gd name="connsiteX42" fmla="*/ 2183642 w 4230806"/>
                  <a:gd name="connsiteY42" fmla="*/ 2074459 h 4599295"/>
                  <a:gd name="connsiteX43" fmla="*/ 2210938 w 4230806"/>
                  <a:gd name="connsiteY43" fmla="*/ 2115403 h 4599295"/>
                  <a:gd name="connsiteX44" fmla="*/ 2265529 w 4230806"/>
                  <a:gd name="connsiteY44" fmla="*/ 2197289 h 4599295"/>
                  <a:gd name="connsiteX45" fmla="*/ 2306472 w 4230806"/>
                  <a:gd name="connsiteY45" fmla="*/ 2224585 h 4599295"/>
                  <a:gd name="connsiteX46" fmla="*/ 2347415 w 4230806"/>
                  <a:gd name="connsiteY46" fmla="*/ 2238232 h 4599295"/>
                  <a:gd name="connsiteX47" fmla="*/ 2374711 w 4230806"/>
                  <a:gd name="connsiteY47" fmla="*/ 2320119 h 4599295"/>
                  <a:gd name="connsiteX48" fmla="*/ 2388358 w 4230806"/>
                  <a:gd name="connsiteY48" fmla="*/ 2361062 h 4599295"/>
                  <a:gd name="connsiteX49" fmla="*/ 2442950 w 4230806"/>
                  <a:gd name="connsiteY49" fmla="*/ 2442949 h 4599295"/>
                  <a:gd name="connsiteX50" fmla="*/ 2483893 w 4230806"/>
                  <a:gd name="connsiteY50" fmla="*/ 2579426 h 4599295"/>
                  <a:gd name="connsiteX51" fmla="*/ 2497541 w 4230806"/>
                  <a:gd name="connsiteY51" fmla="*/ 2620370 h 4599295"/>
                  <a:gd name="connsiteX52" fmla="*/ 2524836 w 4230806"/>
                  <a:gd name="connsiteY52" fmla="*/ 2661313 h 4599295"/>
                  <a:gd name="connsiteX53" fmla="*/ 2565779 w 4230806"/>
                  <a:gd name="connsiteY53" fmla="*/ 2756847 h 4599295"/>
                  <a:gd name="connsiteX54" fmla="*/ 2606723 w 4230806"/>
                  <a:gd name="connsiteY54" fmla="*/ 2838734 h 4599295"/>
                  <a:gd name="connsiteX55" fmla="*/ 2647666 w 4230806"/>
                  <a:gd name="connsiteY55" fmla="*/ 2866029 h 4599295"/>
                  <a:gd name="connsiteX56" fmla="*/ 2715905 w 4230806"/>
                  <a:gd name="connsiteY56" fmla="*/ 2961564 h 4599295"/>
                  <a:gd name="connsiteX57" fmla="*/ 2743200 w 4230806"/>
                  <a:gd name="connsiteY57" fmla="*/ 3016155 h 4599295"/>
                  <a:gd name="connsiteX58" fmla="*/ 2770496 w 4230806"/>
                  <a:gd name="connsiteY58" fmla="*/ 3057098 h 4599295"/>
                  <a:gd name="connsiteX59" fmla="*/ 2784144 w 4230806"/>
                  <a:gd name="connsiteY59" fmla="*/ 3098041 h 4599295"/>
                  <a:gd name="connsiteX60" fmla="*/ 2825087 w 4230806"/>
                  <a:gd name="connsiteY60" fmla="*/ 3125337 h 4599295"/>
                  <a:gd name="connsiteX61" fmla="*/ 2866030 w 4230806"/>
                  <a:gd name="connsiteY61" fmla="*/ 3166280 h 4599295"/>
                  <a:gd name="connsiteX62" fmla="*/ 2988860 w 4230806"/>
                  <a:gd name="connsiteY62" fmla="*/ 3261814 h 4599295"/>
                  <a:gd name="connsiteX63" fmla="*/ 3043451 w 4230806"/>
                  <a:gd name="connsiteY63" fmla="*/ 3343701 h 4599295"/>
                  <a:gd name="connsiteX64" fmla="*/ 3070747 w 4230806"/>
                  <a:gd name="connsiteY64" fmla="*/ 3384644 h 4599295"/>
                  <a:gd name="connsiteX65" fmla="*/ 3111690 w 4230806"/>
                  <a:gd name="connsiteY65" fmla="*/ 3411940 h 4599295"/>
                  <a:gd name="connsiteX66" fmla="*/ 3179929 w 4230806"/>
                  <a:gd name="connsiteY66" fmla="*/ 3480179 h 4599295"/>
                  <a:gd name="connsiteX67" fmla="*/ 3248167 w 4230806"/>
                  <a:gd name="connsiteY67" fmla="*/ 3548417 h 4599295"/>
                  <a:gd name="connsiteX68" fmla="*/ 3275463 w 4230806"/>
                  <a:gd name="connsiteY68" fmla="*/ 3589361 h 4599295"/>
                  <a:gd name="connsiteX69" fmla="*/ 3316406 w 4230806"/>
                  <a:gd name="connsiteY69" fmla="*/ 3616656 h 4599295"/>
                  <a:gd name="connsiteX70" fmla="*/ 3370997 w 4230806"/>
                  <a:gd name="connsiteY70" fmla="*/ 3684895 h 4599295"/>
                  <a:gd name="connsiteX71" fmla="*/ 3439236 w 4230806"/>
                  <a:gd name="connsiteY71" fmla="*/ 3753134 h 4599295"/>
                  <a:gd name="connsiteX72" fmla="*/ 3466532 w 4230806"/>
                  <a:gd name="connsiteY72" fmla="*/ 3794077 h 4599295"/>
                  <a:gd name="connsiteX73" fmla="*/ 3507475 w 4230806"/>
                  <a:gd name="connsiteY73" fmla="*/ 3821373 h 4599295"/>
                  <a:gd name="connsiteX74" fmla="*/ 3589361 w 4230806"/>
                  <a:gd name="connsiteY74" fmla="*/ 3903259 h 4599295"/>
                  <a:gd name="connsiteX75" fmla="*/ 3630305 w 4230806"/>
                  <a:gd name="connsiteY75" fmla="*/ 3944203 h 4599295"/>
                  <a:gd name="connsiteX76" fmla="*/ 3671248 w 4230806"/>
                  <a:gd name="connsiteY76" fmla="*/ 3971498 h 4599295"/>
                  <a:gd name="connsiteX77" fmla="*/ 3712191 w 4230806"/>
                  <a:gd name="connsiteY77" fmla="*/ 4012441 h 4599295"/>
                  <a:gd name="connsiteX78" fmla="*/ 3835021 w 4230806"/>
                  <a:gd name="connsiteY78" fmla="*/ 4107976 h 4599295"/>
                  <a:gd name="connsiteX79" fmla="*/ 3862317 w 4230806"/>
                  <a:gd name="connsiteY79" fmla="*/ 4162567 h 4599295"/>
                  <a:gd name="connsiteX80" fmla="*/ 3903260 w 4230806"/>
                  <a:gd name="connsiteY80" fmla="*/ 4203510 h 4599295"/>
                  <a:gd name="connsiteX81" fmla="*/ 3930555 w 4230806"/>
                  <a:gd name="connsiteY81" fmla="*/ 4244453 h 4599295"/>
                  <a:gd name="connsiteX82" fmla="*/ 3971499 w 4230806"/>
                  <a:gd name="connsiteY82" fmla="*/ 4271749 h 4599295"/>
                  <a:gd name="connsiteX83" fmla="*/ 4012442 w 4230806"/>
                  <a:gd name="connsiteY83" fmla="*/ 4312692 h 4599295"/>
                  <a:gd name="connsiteX84" fmla="*/ 4094329 w 4230806"/>
                  <a:gd name="connsiteY84" fmla="*/ 4353635 h 4599295"/>
                  <a:gd name="connsiteX85" fmla="*/ 4162567 w 4230806"/>
                  <a:gd name="connsiteY85" fmla="*/ 4435522 h 4599295"/>
                  <a:gd name="connsiteX86" fmla="*/ 4203511 w 4230806"/>
                  <a:gd name="connsiteY86" fmla="*/ 4572000 h 4599295"/>
                  <a:gd name="connsiteX87" fmla="*/ 4230806 w 4230806"/>
                  <a:gd name="connsiteY87" fmla="*/ 4599295 h 459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230806" h="4599295">
                    <a:moveTo>
                      <a:pt x="0" y="0"/>
                    </a:moveTo>
                    <a:cubicBezTo>
                      <a:pt x="13648" y="22746"/>
                      <a:pt x="29081" y="44512"/>
                      <a:pt x="40944" y="68238"/>
                    </a:cubicBezTo>
                    <a:cubicBezTo>
                      <a:pt x="47378" y="81105"/>
                      <a:pt x="47605" y="96606"/>
                      <a:pt x="54591" y="109182"/>
                    </a:cubicBezTo>
                    <a:cubicBezTo>
                      <a:pt x="70522" y="137859"/>
                      <a:pt x="98808" y="159947"/>
                      <a:pt x="109182" y="191068"/>
                    </a:cubicBezTo>
                    <a:cubicBezTo>
                      <a:pt x="128017" y="247572"/>
                      <a:pt x="114850" y="220041"/>
                      <a:pt x="150126" y="272955"/>
                    </a:cubicBezTo>
                    <a:cubicBezTo>
                      <a:pt x="154675" y="286603"/>
                      <a:pt x="155793" y="301928"/>
                      <a:pt x="163773" y="313898"/>
                    </a:cubicBezTo>
                    <a:cubicBezTo>
                      <a:pt x="176888" y="333571"/>
                      <a:pt x="222164" y="372067"/>
                      <a:pt x="245660" y="382137"/>
                    </a:cubicBezTo>
                    <a:cubicBezTo>
                      <a:pt x="262900" y="389526"/>
                      <a:pt x="282285" y="390395"/>
                      <a:pt x="300251" y="395785"/>
                    </a:cubicBezTo>
                    <a:cubicBezTo>
                      <a:pt x="327810" y="404053"/>
                      <a:pt x="382138" y="423080"/>
                      <a:pt x="382138" y="423080"/>
                    </a:cubicBezTo>
                    <a:cubicBezTo>
                      <a:pt x="386687" y="436728"/>
                      <a:pt x="389352" y="451156"/>
                      <a:pt x="395785" y="464023"/>
                    </a:cubicBezTo>
                    <a:cubicBezTo>
                      <a:pt x="403121" y="478694"/>
                      <a:pt x="419103" y="489054"/>
                      <a:pt x="423081" y="504967"/>
                    </a:cubicBezTo>
                    <a:cubicBezTo>
                      <a:pt x="433072" y="544932"/>
                      <a:pt x="430465" y="587081"/>
                      <a:pt x="436729" y="627797"/>
                    </a:cubicBezTo>
                    <a:cubicBezTo>
                      <a:pt x="439581" y="646336"/>
                      <a:pt x="438659" y="667741"/>
                      <a:pt x="450376" y="682388"/>
                    </a:cubicBezTo>
                    <a:cubicBezTo>
                      <a:pt x="459363" y="693622"/>
                      <a:pt x="477487" y="692083"/>
                      <a:pt x="491320" y="696035"/>
                    </a:cubicBezTo>
                    <a:cubicBezTo>
                      <a:pt x="548332" y="712324"/>
                      <a:pt x="563443" y="712605"/>
                      <a:pt x="627797" y="723331"/>
                    </a:cubicBezTo>
                    <a:cubicBezTo>
                      <a:pt x="641445" y="732429"/>
                      <a:pt x="656140" y="740125"/>
                      <a:pt x="668741" y="750626"/>
                    </a:cubicBezTo>
                    <a:cubicBezTo>
                      <a:pt x="683568" y="762982"/>
                      <a:pt x="692812" y="782197"/>
                      <a:pt x="709684" y="791570"/>
                    </a:cubicBezTo>
                    <a:cubicBezTo>
                      <a:pt x="734835" y="805543"/>
                      <a:pt x="767630" y="802905"/>
                      <a:pt x="791570" y="818865"/>
                    </a:cubicBezTo>
                    <a:cubicBezTo>
                      <a:pt x="856454" y="862121"/>
                      <a:pt x="816952" y="840973"/>
                      <a:pt x="914400" y="873456"/>
                    </a:cubicBezTo>
                    <a:lnTo>
                      <a:pt x="996287" y="900752"/>
                    </a:lnTo>
                    <a:lnTo>
                      <a:pt x="1037230" y="914400"/>
                    </a:lnTo>
                    <a:cubicBezTo>
                      <a:pt x="1046329" y="928048"/>
                      <a:pt x="1052928" y="943745"/>
                      <a:pt x="1064526" y="955343"/>
                    </a:cubicBezTo>
                    <a:cubicBezTo>
                      <a:pt x="1103639" y="994455"/>
                      <a:pt x="1102012" y="974085"/>
                      <a:pt x="1146412" y="996286"/>
                    </a:cubicBezTo>
                    <a:cubicBezTo>
                      <a:pt x="1252227" y="1049195"/>
                      <a:pt x="1125395" y="1002930"/>
                      <a:pt x="1228299" y="1037229"/>
                    </a:cubicBezTo>
                    <a:cubicBezTo>
                      <a:pt x="1258483" y="1067414"/>
                      <a:pt x="1272182" y="1086467"/>
                      <a:pt x="1310185" y="1105468"/>
                    </a:cubicBezTo>
                    <a:cubicBezTo>
                      <a:pt x="1323052" y="1111902"/>
                      <a:pt x="1338553" y="1112129"/>
                      <a:pt x="1351129" y="1119116"/>
                    </a:cubicBezTo>
                    <a:cubicBezTo>
                      <a:pt x="1379806" y="1135048"/>
                      <a:pt x="1405720" y="1155510"/>
                      <a:pt x="1433015" y="1173707"/>
                    </a:cubicBezTo>
                    <a:lnTo>
                      <a:pt x="1473958" y="1201003"/>
                    </a:lnTo>
                    <a:cubicBezTo>
                      <a:pt x="1487606" y="1210102"/>
                      <a:pt x="1503304" y="1216700"/>
                      <a:pt x="1514902" y="1228298"/>
                    </a:cubicBezTo>
                    <a:cubicBezTo>
                      <a:pt x="1566017" y="1279413"/>
                      <a:pt x="1537535" y="1263137"/>
                      <a:pt x="1596788" y="1282889"/>
                    </a:cubicBezTo>
                    <a:cubicBezTo>
                      <a:pt x="1614985" y="1296537"/>
                      <a:pt x="1634472" y="1308616"/>
                      <a:pt x="1651379" y="1323832"/>
                    </a:cubicBezTo>
                    <a:cubicBezTo>
                      <a:pt x="1680072" y="1349655"/>
                      <a:pt x="1733266" y="1405719"/>
                      <a:pt x="1733266" y="1405719"/>
                    </a:cubicBezTo>
                    <a:cubicBezTo>
                      <a:pt x="1747385" y="1448074"/>
                      <a:pt x="1748914" y="1459094"/>
                      <a:pt x="1774209" y="1501253"/>
                    </a:cubicBezTo>
                    <a:cubicBezTo>
                      <a:pt x="1791087" y="1529383"/>
                      <a:pt x="1810603" y="1555844"/>
                      <a:pt x="1828800" y="1583140"/>
                    </a:cubicBezTo>
                    <a:lnTo>
                      <a:pt x="1856096" y="1624083"/>
                    </a:lnTo>
                    <a:cubicBezTo>
                      <a:pt x="1865194" y="1637731"/>
                      <a:pt x="1871793" y="1653428"/>
                      <a:pt x="1883391" y="1665026"/>
                    </a:cubicBezTo>
                    <a:lnTo>
                      <a:pt x="1965278" y="1746913"/>
                    </a:lnTo>
                    <a:cubicBezTo>
                      <a:pt x="1969827" y="1760561"/>
                      <a:pt x="1970946" y="1775886"/>
                      <a:pt x="1978926" y="1787856"/>
                    </a:cubicBezTo>
                    <a:cubicBezTo>
                      <a:pt x="1989632" y="1803915"/>
                      <a:pt x="2007513" y="1813972"/>
                      <a:pt x="2019869" y="1828800"/>
                    </a:cubicBezTo>
                    <a:cubicBezTo>
                      <a:pt x="2030369" y="1841401"/>
                      <a:pt x="2036663" y="1857142"/>
                      <a:pt x="2047164" y="1869743"/>
                    </a:cubicBezTo>
                    <a:cubicBezTo>
                      <a:pt x="2059520" y="1884570"/>
                      <a:pt x="2075752" y="1895859"/>
                      <a:pt x="2088108" y="1910686"/>
                    </a:cubicBezTo>
                    <a:cubicBezTo>
                      <a:pt x="2148692" y="1983387"/>
                      <a:pt x="2088018" y="1918713"/>
                      <a:pt x="2129051" y="1992573"/>
                    </a:cubicBezTo>
                    <a:cubicBezTo>
                      <a:pt x="2144983" y="2021250"/>
                      <a:pt x="2165445" y="2047164"/>
                      <a:pt x="2183642" y="2074459"/>
                    </a:cubicBezTo>
                    <a:lnTo>
                      <a:pt x="2210938" y="2115403"/>
                    </a:lnTo>
                    <a:lnTo>
                      <a:pt x="2265529" y="2197289"/>
                    </a:lnTo>
                    <a:cubicBezTo>
                      <a:pt x="2279177" y="2206388"/>
                      <a:pt x="2291801" y="2217250"/>
                      <a:pt x="2306472" y="2224585"/>
                    </a:cubicBezTo>
                    <a:cubicBezTo>
                      <a:pt x="2319339" y="2231019"/>
                      <a:pt x="2333767" y="2233683"/>
                      <a:pt x="2347415" y="2238232"/>
                    </a:cubicBezTo>
                    <a:lnTo>
                      <a:pt x="2374711" y="2320119"/>
                    </a:lnTo>
                    <a:cubicBezTo>
                      <a:pt x="2379260" y="2333767"/>
                      <a:pt x="2380378" y="2349092"/>
                      <a:pt x="2388358" y="2361062"/>
                    </a:cubicBezTo>
                    <a:lnTo>
                      <a:pt x="2442950" y="2442949"/>
                    </a:lnTo>
                    <a:cubicBezTo>
                      <a:pt x="2463575" y="2525455"/>
                      <a:pt x="2450665" y="2479742"/>
                      <a:pt x="2483893" y="2579426"/>
                    </a:cubicBezTo>
                    <a:cubicBezTo>
                      <a:pt x="2488442" y="2593074"/>
                      <a:pt x="2489561" y="2608400"/>
                      <a:pt x="2497541" y="2620370"/>
                    </a:cubicBezTo>
                    <a:lnTo>
                      <a:pt x="2524836" y="2661313"/>
                    </a:lnTo>
                    <a:cubicBezTo>
                      <a:pt x="2553241" y="2774930"/>
                      <a:pt x="2518654" y="2662596"/>
                      <a:pt x="2565779" y="2756847"/>
                    </a:cubicBezTo>
                    <a:cubicBezTo>
                      <a:pt x="2587979" y="2801248"/>
                      <a:pt x="2567610" y="2799622"/>
                      <a:pt x="2606723" y="2838734"/>
                    </a:cubicBezTo>
                    <a:cubicBezTo>
                      <a:pt x="2618321" y="2850332"/>
                      <a:pt x="2634018" y="2856931"/>
                      <a:pt x="2647666" y="2866029"/>
                    </a:cubicBezTo>
                    <a:cubicBezTo>
                      <a:pt x="2722472" y="3015644"/>
                      <a:pt x="2623690" y="2832462"/>
                      <a:pt x="2715905" y="2961564"/>
                    </a:cubicBezTo>
                    <a:cubicBezTo>
                      <a:pt x="2727730" y="2978119"/>
                      <a:pt x="2733106" y="2998491"/>
                      <a:pt x="2743200" y="3016155"/>
                    </a:cubicBezTo>
                    <a:cubicBezTo>
                      <a:pt x="2751338" y="3030396"/>
                      <a:pt x="2763160" y="3042427"/>
                      <a:pt x="2770496" y="3057098"/>
                    </a:cubicBezTo>
                    <a:cubicBezTo>
                      <a:pt x="2776930" y="3069965"/>
                      <a:pt x="2775157" y="3086807"/>
                      <a:pt x="2784144" y="3098041"/>
                    </a:cubicBezTo>
                    <a:cubicBezTo>
                      <a:pt x="2794391" y="3110849"/>
                      <a:pt x="2812486" y="3114836"/>
                      <a:pt x="2825087" y="3125337"/>
                    </a:cubicBezTo>
                    <a:cubicBezTo>
                      <a:pt x="2839914" y="3137693"/>
                      <a:pt x="2850795" y="3154431"/>
                      <a:pt x="2866030" y="3166280"/>
                    </a:cubicBezTo>
                    <a:cubicBezTo>
                      <a:pt x="2924079" y="3211429"/>
                      <a:pt x="2948193" y="3209528"/>
                      <a:pt x="2988860" y="3261814"/>
                    </a:cubicBezTo>
                    <a:cubicBezTo>
                      <a:pt x="3009000" y="3287709"/>
                      <a:pt x="3025254" y="3316405"/>
                      <a:pt x="3043451" y="3343701"/>
                    </a:cubicBezTo>
                    <a:cubicBezTo>
                      <a:pt x="3052550" y="3357349"/>
                      <a:pt x="3057099" y="3375545"/>
                      <a:pt x="3070747" y="3384644"/>
                    </a:cubicBezTo>
                    <a:lnTo>
                      <a:pt x="3111690" y="3411940"/>
                    </a:lnTo>
                    <a:cubicBezTo>
                      <a:pt x="3184476" y="3521120"/>
                      <a:pt x="3088944" y="3389194"/>
                      <a:pt x="3179929" y="3480179"/>
                    </a:cubicBezTo>
                    <a:cubicBezTo>
                      <a:pt x="3270913" y="3571163"/>
                      <a:pt x="3138986" y="3475630"/>
                      <a:pt x="3248167" y="3548417"/>
                    </a:cubicBezTo>
                    <a:cubicBezTo>
                      <a:pt x="3257266" y="3562065"/>
                      <a:pt x="3263864" y="3577762"/>
                      <a:pt x="3275463" y="3589361"/>
                    </a:cubicBezTo>
                    <a:cubicBezTo>
                      <a:pt x="3287061" y="3600959"/>
                      <a:pt x="3306160" y="3603848"/>
                      <a:pt x="3316406" y="3616656"/>
                    </a:cubicBezTo>
                    <a:cubicBezTo>
                      <a:pt x="3391744" y="3710829"/>
                      <a:pt x="3253662" y="3606673"/>
                      <a:pt x="3370997" y="3684895"/>
                    </a:cubicBezTo>
                    <a:cubicBezTo>
                      <a:pt x="3443786" y="3794076"/>
                      <a:pt x="3348251" y="3662149"/>
                      <a:pt x="3439236" y="3753134"/>
                    </a:cubicBezTo>
                    <a:cubicBezTo>
                      <a:pt x="3450834" y="3764732"/>
                      <a:pt x="3454934" y="3782479"/>
                      <a:pt x="3466532" y="3794077"/>
                    </a:cubicBezTo>
                    <a:cubicBezTo>
                      <a:pt x="3478130" y="3805675"/>
                      <a:pt x="3495216" y="3810476"/>
                      <a:pt x="3507475" y="3821373"/>
                    </a:cubicBezTo>
                    <a:cubicBezTo>
                      <a:pt x="3536326" y="3847018"/>
                      <a:pt x="3562066" y="3875964"/>
                      <a:pt x="3589361" y="3903259"/>
                    </a:cubicBezTo>
                    <a:cubicBezTo>
                      <a:pt x="3603009" y="3916907"/>
                      <a:pt x="3614245" y="3933497"/>
                      <a:pt x="3630305" y="3944203"/>
                    </a:cubicBezTo>
                    <a:cubicBezTo>
                      <a:pt x="3643953" y="3953301"/>
                      <a:pt x="3658647" y="3960997"/>
                      <a:pt x="3671248" y="3971498"/>
                    </a:cubicBezTo>
                    <a:cubicBezTo>
                      <a:pt x="3686075" y="3983854"/>
                      <a:pt x="3696956" y="4000592"/>
                      <a:pt x="3712191" y="4012441"/>
                    </a:cubicBezTo>
                    <a:cubicBezTo>
                      <a:pt x="3757550" y="4047720"/>
                      <a:pt x="3801821" y="4061496"/>
                      <a:pt x="3835021" y="4107976"/>
                    </a:cubicBezTo>
                    <a:cubicBezTo>
                      <a:pt x="3846846" y="4124531"/>
                      <a:pt x="3850492" y="4146012"/>
                      <a:pt x="3862317" y="4162567"/>
                    </a:cubicBezTo>
                    <a:cubicBezTo>
                      <a:pt x="3873535" y="4178273"/>
                      <a:pt x="3890904" y="4188683"/>
                      <a:pt x="3903260" y="4203510"/>
                    </a:cubicBezTo>
                    <a:cubicBezTo>
                      <a:pt x="3913761" y="4216111"/>
                      <a:pt x="3918957" y="4232855"/>
                      <a:pt x="3930555" y="4244453"/>
                    </a:cubicBezTo>
                    <a:cubicBezTo>
                      <a:pt x="3942154" y="4256052"/>
                      <a:pt x="3958898" y="4261248"/>
                      <a:pt x="3971499" y="4271749"/>
                    </a:cubicBezTo>
                    <a:cubicBezTo>
                      <a:pt x="3986326" y="4284105"/>
                      <a:pt x="3997615" y="4300336"/>
                      <a:pt x="4012442" y="4312692"/>
                    </a:cubicBezTo>
                    <a:cubicBezTo>
                      <a:pt x="4047719" y="4342090"/>
                      <a:pt x="4053292" y="4339957"/>
                      <a:pt x="4094329" y="4353635"/>
                    </a:cubicBezTo>
                    <a:cubicBezTo>
                      <a:pt x="4118922" y="4378229"/>
                      <a:pt x="4148317" y="4402271"/>
                      <a:pt x="4162567" y="4435522"/>
                    </a:cubicBezTo>
                    <a:cubicBezTo>
                      <a:pt x="4176483" y="4467994"/>
                      <a:pt x="4180576" y="4549065"/>
                      <a:pt x="4203511" y="4572000"/>
                    </a:cubicBezTo>
                    <a:lnTo>
                      <a:pt x="4230806" y="4599295"/>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grpSp>
        <p:sp>
          <p:nvSpPr>
            <p:cNvPr id="18" name="AutoShape 14"/>
            <p:cNvSpPr>
              <a:spLocks/>
            </p:cNvSpPr>
            <p:nvPr/>
          </p:nvSpPr>
          <p:spPr bwMode="auto">
            <a:xfrm>
              <a:off x="78107" y="800592"/>
              <a:ext cx="2167325" cy="461665"/>
            </a:xfrm>
            <a:prstGeom prst="borderCallout2">
              <a:avLst>
                <a:gd name="adj1" fmla="val 36366"/>
                <a:gd name="adj2" fmla="val 104144"/>
                <a:gd name="adj3" fmla="val 36366"/>
                <a:gd name="adj4" fmla="val 104144"/>
                <a:gd name="adj5" fmla="val 108079"/>
                <a:gd name="adj6" fmla="val 111917"/>
              </a:avLst>
            </a:prstGeom>
            <a:solidFill>
              <a:srgbClr val="0099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s-ES_tradnl" sz="1200" b="1" dirty="0" smtClean="0"/>
                <a:t>NIC-8_El Crucero – Masachapa </a:t>
              </a:r>
            </a:p>
            <a:p>
              <a:pPr algn="ctr"/>
              <a:r>
                <a:rPr lang="es-ES_tradnl" sz="1200" b="1" dirty="0" smtClean="0"/>
                <a:t>(35km de MAC)</a:t>
              </a:r>
              <a:endParaRPr lang="es-ES_tradnl" sz="1200" b="1" dirty="0"/>
            </a:p>
          </p:txBody>
        </p:sp>
        <p:sp>
          <p:nvSpPr>
            <p:cNvPr id="13" name="AutoShape 14"/>
            <p:cNvSpPr>
              <a:spLocks/>
            </p:cNvSpPr>
            <p:nvPr/>
          </p:nvSpPr>
          <p:spPr bwMode="auto">
            <a:xfrm>
              <a:off x="4240016" y="955675"/>
              <a:ext cx="1965474" cy="461665"/>
            </a:xfrm>
            <a:prstGeom prst="borderCallout2">
              <a:avLst>
                <a:gd name="adj1" fmla="val 31932"/>
                <a:gd name="adj2" fmla="val -948"/>
                <a:gd name="adj3" fmla="val 49669"/>
                <a:gd name="adj4" fmla="val 833"/>
                <a:gd name="adj5" fmla="val 227805"/>
                <a:gd name="adj6" fmla="val -51403"/>
              </a:avLst>
            </a:prstGeom>
            <a:solidFill>
              <a:srgbClr val="0099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s-ES_tradnl" sz="1200" b="1" dirty="0" smtClean="0"/>
                <a:t>NIC-18B_Diriamba- Casares </a:t>
              </a:r>
            </a:p>
            <a:p>
              <a:pPr algn="ctr"/>
              <a:r>
                <a:rPr lang="es-ES_tradnl" sz="1200" b="1" dirty="0" smtClean="0"/>
                <a:t>(30km de MAC)</a:t>
              </a:r>
              <a:endParaRPr lang="es-ES_tradnl" sz="1200" b="1" dirty="0"/>
            </a:p>
          </p:txBody>
        </p:sp>
        <p:sp>
          <p:nvSpPr>
            <p:cNvPr id="14" name="AutoShape 15"/>
            <p:cNvSpPr>
              <a:spLocks/>
            </p:cNvSpPr>
            <p:nvPr/>
          </p:nvSpPr>
          <p:spPr bwMode="auto">
            <a:xfrm>
              <a:off x="167216" y="3548567"/>
              <a:ext cx="2278316" cy="461665"/>
            </a:xfrm>
            <a:prstGeom prst="borderCallout2">
              <a:avLst>
                <a:gd name="adj1" fmla="val 102881"/>
                <a:gd name="adj2" fmla="val 99884"/>
                <a:gd name="adj3" fmla="val 48191"/>
                <a:gd name="adj4" fmla="val 145149"/>
                <a:gd name="adj5" fmla="val -16414"/>
                <a:gd name="adj6" fmla="val 200499"/>
              </a:avLst>
            </a:prstGeom>
            <a:solidFill>
              <a:srgbClr val="0099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s-ES_tradnl" sz="1200" b="1" dirty="0" smtClean="0"/>
                <a:t>NN-211_Ochomogo </a:t>
              </a:r>
              <a:r>
                <a:rPr lang="es-ES_tradnl" sz="1200" b="1" dirty="0"/>
                <a:t>- Las </a:t>
              </a:r>
              <a:r>
                <a:rPr lang="es-ES_tradnl" sz="1200" b="1" dirty="0" smtClean="0"/>
                <a:t>Salinas </a:t>
              </a:r>
            </a:p>
            <a:p>
              <a:pPr algn="ctr"/>
              <a:r>
                <a:rPr lang="es-ES_tradnl" sz="1200" b="1" dirty="0" smtClean="0"/>
                <a:t>(29km de Revestido)</a:t>
              </a:r>
              <a:endParaRPr lang="es-ES_tradnl" sz="1200" b="1" dirty="0"/>
            </a:p>
          </p:txBody>
        </p:sp>
        <p:sp>
          <p:nvSpPr>
            <p:cNvPr id="19" name="AutoShape 16"/>
            <p:cNvSpPr>
              <a:spLocks/>
            </p:cNvSpPr>
            <p:nvPr/>
          </p:nvSpPr>
          <p:spPr bwMode="auto">
            <a:xfrm>
              <a:off x="6984252" y="3317405"/>
              <a:ext cx="1916422" cy="646331"/>
            </a:xfrm>
            <a:prstGeom prst="borderCallout2">
              <a:avLst>
                <a:gd name="adj1" fmla="val 21685"/>
                <a:gd name="adj2" fmla="val -3856"/>
                <a:gd name="adj3" fmla="val 21685"/>
                <a:gd name="adj4" fmla="val -3856"/>
                <a:gd name="adj5" fmla="val 119118"/>
                <a:gd name="adj6" fmla="val -76619"/>
              </a:avLst>
            </a:prstGeom>
            <a:solidFill>
              <a:srgbClr val="0099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s-ES_tradnl" sz="1200" b="1" dirty="0" smtClean="0"/>
                <a:t>NIC-62_Rivas – Tola (30km)</a:t>
              </a:r>
            </a:p>
            <a:p>
              <a:pPr algn="ctr"/>
              <a:r>
                <a:rPr lang="es-ES_tradnl" sz="1200" b="1" dirty="0" smtClean="0"/>
                <a:t>(19km) ADQ</a:t>
              </a:r>
            </a:p>
            <a:p>
              <a:pPr algn="ctr"/>
              <a:r>
                <a:rPr lang="es-ES_tradnl" sz="1200" b="1" dirty="0" smtClean="0"/>
                <a:t>(11km) MAC</a:t>
              </a:r>
              <a:endParaRPr lang="es-ES_tradnl" sz="1200" b="1" dirty="0"/>
            </a:p>
          </p:txBody>
        </p:sp>
        <p:sp>
          <p:nvSpPr>
            <p:cNvPr id="15" name="AutoShape 16"/>
            <p:cNvSpPr>
              <a:spLocks/>
            </p:cNvSpPr>
            <p:nvPr/>
          </p:nvSpPr>
          <p:spPr bwMode="auto">
            <a:xfrm>
              <a:off x="2245431" y="5697188"/>
              <a:ext cx="2844093" cy="461665"/>
            </a:xfrm>
            <a:prstGeom prst="borderCallout2">
              <a:avLst>
                <a:gd name="adj1" fmla="val 68636"/>
                <a:gd name="adj2" fmla="val 99028"/>
                <a:gd name="adj3" fmla="val 68637"/>
                <a:gd name="adj4" fmla="val 99648"/>
                <a:gd name="adj5" fmla="val -155896"/>
                <a:gd name="adj6" fmla="val 131656"/>
              </a:avLst>
            </a:prstGeom>
            <a:solidFill>
              <a:srgbClr val="0099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s-ES_tradnl" sz="1200" b="1" dirty="0" smtClean="0"/>
                <a:t>NIC-16_La </a:t>
              </a:r>
              <a:r>
                <a:rPr lang="es-ES_tradnl" sz="1200" b="1" dirty="0"/>
                <a:t>Virgen- San </a:t>
              </a:r>
              <a:r>
                <a:rPr lang="es-ES_tradnl" sz="1200" b="1" dirty="0" smtClean="0"/>
                <a:t>Juan </a:t>
              </a:r>
              <a:r>
                <a:rPr lang="es-ES_tradnl" sz="1200" b="1" dirty="0"/>
                <a:t>del </a:t>
              </a:r>
              <a:r>
                <a:rPr lang="es-ES_tradnl" sz="1200" b="1" dirty="0" smtClean="0"/>
                <a:t>Sur </a:t>
              </a:r>
            </a:p>
            <a:p>
              <a:pPr algn="ctr"/>
              <a:r>
                <a:rPr lang="es-ES_tradnl" sz="1200" b="1" dirty="0" smtClean="0"/>
                <a:t>(19 km de MAC)</a:t>
              </a:r>
              <a:endParaRPr lang="es-ES_tradnl" sz="1200" b="1" dirty="0"/>
            </a:p>
          </p:txBody>
        </p:sp>
      </p:grpSp>
    </p:spTree>
    <p:extLst>
      <p:ext uri="{BB962C8B-B14F-4D97-AF65-F5344CB8AC3E}">
        <p14:creationId xmlns:p14="http://schemas.microsoft.com/office/powerpoint/2010/main" val="21767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51520" y="94412"/>
            <a:ext cx="5616624" cy="461665"/>
          </a:xfrm>
          <a:prstGeom prst="rect">
            <a:avLst/>
          </a:prstGeom>
          <a:noFill/>
        </p:spPr>
        <p:txBody>
          <a:bodyPr wrap="square" rtlCol="0">
            <a:spAutoFit/>
          </a:bodyPr>
          <a:lstStyle/>
          <a:p>
            <a:r>
              <a:rPr lang="es-NI" sz="2400" b="1" dirty="0" smtClean="0">
                <a:latin typeface="Arial" pitchFamily="34" charset="0"/>
                <a:cs typeface="Arial" pitchFamily="34" charset="0"/>
              </a:rPr>
              <a:t>OBJETIVOS DEL PROYECTO</a:t>
            </a:r>
            <a:endParaRPr lang="es-NI" sz="2400" b="1" dirty="0">
              <a:latin typeface="Arial" pitchFamily="34" charset="0"/>
              <a:cs typeface="Arial" pitchFamily="34" charset="0"/>
            </a:endParaRPr>
          </a:p>
        </p:txBody>
      </p:sp>
      <p:sp>
        <p:nvSpPr>
          <p:cNvPr id="3" name="3 CuadroTexto"/>
          <p:cNvSpPr txBox="1"/>
          <p:nvPr/>
        </p:nvSpPr>
        <p:spPr>
          <a:xfrm>
            <a:off x="170520" y="1079371"/>
            <a:ext cx="8550712" cy="923330"/>
          </a:xfrm>
          <a:prstGeom prst="rect">
            <a:avLst/>
          </a:prstGeom>
          <a:noFill/>
        </p:spPr>
        <p:txBody>
          <a:bodyPr wrap="square" rtlCol="0">
            <a:spAutoFit/>
          </a:bodyPr>
          <a:lstStyle/>
          <a:p>
            <a:pPr lvl="0" algn="just"/>
            <a:r>
              <a:rPr lang="es-NI" dirty="0"/>
              <a:t>Promover el desarrollo de la zona de influencia del proyecto, el acceso directo a zonas con potenciales de desarrollo turístico preservando la calidad (visual y ecológica) del ambiente y la diversidad cultural de la zona.</a:t>
            </a:r>
          </a:p>
        </p:txBody>
      </p:sp>
      <p:sp>
        <p:nvSpPr>
          <p:cNvPr id="15" name="14 CuadroTexto"/>
          <p:cNvSpPr txBox="1"/>
          <p:nvPr/>
        </p:nvSpPr>
        <p:spPr>
          <a:xfrm>
            <a:off x="237856" y="614704"/>
            <a:ext cx="2666256" cy="400110"/>
          </a:xfrm>
          <a:prstGeom prst="rect">
            <a:avLst/>
          </a:prstGeom>
          <a:noFill/>
        </p:spPr>
        <p:txBody>
          <a:bodyPr wrap="square" rtlCol="0">
            <a:spAutoFit/>
          </a:bodyPr>
          <a:lstStyle/>
          <a:p>
            <a:r>
              <a:rPr lang="es-NI" sz="2000" b="1" dirty="0" smtClean="0">
                <a:latin typeface="Arial" pitchFamily="34" charset="0"/>
                <a:cs typeface="Arial" pitchFamily="34" charset="0"/>
              </a:rPr>
              <a:t>Objetivo General</a:t>
            </a:r>
            <a:endParaRPr lang="es-NI" sz="2000" b="1" dirty="0">
              <a:latin typeface="Arial" pitchFamily="34" charset="0"/>
              <a:cs typeface="Arial" pitchFamily="34" charset="0"/>
            </a:endParaRPr>
          </a:p>
        </p:txBody>
      </p:sp>
      <p:sp>
        <p:nvSpPr>
          <p:cNvPr id="16" name="15 CuadroTexto"/>
          <p:cNvSpPr txBox="1"/>
          <p:nvPr/>
        </p:nvSpPr>
        <p:spPr>
          <a:xfrm>
            <a:off x="237856" y="2348880"/>
            <a:ext cx="2937098" cy="400110"/>
          </a:xfrm>
          <a:prstGeom prst="rect">
            <a:avLst/>
          </a:prstGeom>
          <a:noFill/>
        </p:spPr>
        <p:txBody>
          <a:bodyPr wrap="square" rtlCol="0">
            <a:spAutoFit/>
          </a:bodyPr>
          <a:lstStyle/>
          <a:p>
            <a:r>
              <a:rPr lang="es-NI" sz="2000" b="1" dirty="0" smtClean="0">
                <a:latin typeface="Arial" pitchFamily="34" charset="0"/>
                <a:cs typeface="Arial" pitchFamily="34" charset="0"/>
              </a:rPr>
              <a:t>Objetivos Específicos</a:t>
            </a:r>
            <a:endParaRPr lang="es-NI" sz="2000" b="1" dirty="0">
              <a:latin typeface="Arial" pitchFamily="34" charset="0"/>
              <a:cs typeface="Arial" pitchFamily="34" charset="0"/>
            </a:endParaRPr>
          </a:p>
        </p:txBody>
      </p:sp>
      <p:sp>
        <p:nvSpPr>
          <p:cNvPr id="4" name="Rectángulo 3"/>
          <p:cNvSpPr/>
          <p:nvPr/>
        </p:nvSpPr>
        <p:spPr>
          <a:xfrm>
            <a:off x="170520" y="2801842"/>
            <a:ext cx="8649952" cy="3054682"/>
          </a:xfrm>
          <a:prstGeom prst="rect">
            <a:avLst/>
          </a:prstGeom>
        </p:spPr>
        <p:txBody>
          <a:bodyPr wrap="square">
            <a:spAutoFit/>
          </a:bodyPr>
          <a:lstStyle/>
          <a:p>
            <a:pPr marL="285750" indent="-285750" algn="just">
              <a:buFont typeface="Wingdings" panose="05000000000000000000" pitchFamily="2" charset="2"/>
              <a:buChar char="ü"/>
            </a:pPr>
            <a:r>
              <a:rPr lang="es-NI" sz="1750" dirty="0" smtClean="0">
                <a:ea typeface="Calibri" panose="020F0502020204030204" pitchFamily="34" charset="0"/>
              </a:rPr>
              <a:t>Promover </a:t>
            </a:r>
            <a:r>
              <a:rPr lang="es-NI" sz="1750" dirty="0">
                <a:ea typeface="Calibri" panose="020F0502020204030204" pitchFamily="34" charset="0"/>
              </a:rPr>
              <a:t>el desarrollo en el área de influencia del proyecto al reducir los costos de transporte para los movimientos locales de las personas y productos</a:t>
            </a:r>
            <a:r>
              <a:rPr lang="es-NI" sz="1750" dirty="0" smtClean="0">
                <a:ea typeface="Calibri" panose="020F0502020204030204" pitchFamily="34" charset="0"/>
              </a:rPr>
              <a:t>.</a:t>
            </a:r>
          </a:p>
          <a:p>
            <a:pPr marL="285750" indent="-285750" algn="just">
              <a:buFont typeface="Wingdings" panose="05000000000000000000" pitchFamily="2" charset="2"/>
              <a:buChar char="ü"/>
            </a:pPr>
            <a:endParaRPr lang="es-NI" sz="1750" dirty="0">
              <a:ea typeface="Calibri" panose="020F0502020204030204" pitchFamily="34" charset="0"/>
            </a:endParaRPr>
          </a:p>
          <a:p>
            <a:pPr marL="285750" indent="-285750" algn="just">
              <a:buFont typeface="Wingdings" panose="05000000000000000000" pitchFamily="2" charset="2"/>
              <a:buChar char="ü"/>
            </a:pPr>
            <a:r>
              <a:rPr lang="es-NI" sz="1750" dirty="0" smtClean="0">
                <a:ea typeface="Calibri" panose="020F0502020204030204" pitchFamily="34" charset="0"/>
              </a:rPr>
              <a:t>Facilitar </a:t>
            </a:r>
            <a:r>
              <a:rPr lang="es-NI" sz="1750" dirty="0">
                <a:ea typeface="Calibri" panose="020F0502020204030204" pitchFamily="34" charset="0"/>
              </a:rPr>
              <a:t>el intercambio comercial y el acceso a los centros de desarrollo social  de salud pública</a:t>
            </a:r>
            <a:r>
              <a:rPr lang="es-NI" sz="1750" dirty="0" smtClean="0">
                <a:ea typeface="Calibri" panose="020F0502020204030204" pitchFamily="34" charset="0"/>
              </a:rPr>
              <a:t>.</a:t>
            </a:r>
          </a:p>
          <a:p>
            <a:pPr marL="285750" indent="-285750" algn="just">
              <a:buFont typeface="Wingdings" panose="05000000000000000000" pitchFamily="2" charset="2"/>
              <a:buChar char="ü"/>
            </a:pPr>
            <a:endParaRPr lang="es-NI" sz="1750" dirty="0">
              <a:ea typeface="Calibri" panose="020F0502020204030204" pitchFamily="34" charset="0"/>
            </a:endParaRPr>
          </a:p>
          <a:p>
            <a:pPr marL="285750" indent="-285750" algn="just">
              <a:buFont typeface="Wingdings" panose="05000000000000000000" pitchFamily="2" charset="2"/>
              <a:buChar char="ü"/>
            </a:pPr>
            <a:r>
              <a:rPr lang="es-NI" sz="1750" dirty="0" smtClean="0">
                <a:ea typeface="Calibri" panose="020F0502020204030204" pitchFamily="34" charset="0"/>
              </a:rPr>
              <a:t>Garantizar </a:t>
            </a:r>
            <a:r>
              <a:rPr lang="es-NI" sz="1750" dirty="0">
                <a:ea typeface="Calibri" panose="020F0502020204030204" pitchFamily="34" charset="0"/>
              </a:rPr>
              <a:t>la conectividad vía terrestre entre las comunidades y las cabeceras municipales.</a:t>
            </a:r>
          </a:p>
          <a:p>
            <a:pPr marL="285750" indent="-285750" algn="just">
              <a:buFont typeface="Wingdings" panose="05000000000000000000" pitchFamily="2" charset="2"/>
              <a:buChar char="ü"/>
            </a:pPr>
            <a:r>
              <a:rPr lang="es-NI" sz="1750" dirty="0" smtClean="0">
                <a:ea typeface="Calibri" panose="020F0502020204030204" pitchFamily="34" charset="0"/>
              </a:rPr>
              <a:t>Facilitar </a:t>
            </a:r>
            <a:r>
              <a:rPr lang="es-NI" sz="1750" dirty="0">
                <a:ea typeface="Calibri" panose="020F0502020204030204" pitchFamily="34" charset="0"/>
              </a:rPr>
              <a:t>el desarrollo turístico  de la zona.  </a:t>
            </a:r>
            <a:endParaRPr lang="es-NI" sz="1750" dirty="0" smtClean="0">
              <a:ea typeface="Calibri" panose="020F0502020204030204" pitchFamily="34" charset="0"/>
            </a:endParaRPr>
          </a:p>
          <a:p>
            <a:pPr marL="285750" indent="-285750" algn="just">
              <a:buFont typeface="Wingdings" panose="05000000000000000000" pitchFamily="2" charset="2"/>
              <a:buChar char="ü"/>
            </a:pPr>
            <a:endParaRPr lang="es-NI" sz="1750" dirty="0">
              <a:ea typeface="Calibri" panose="020F0502020204030204" pitchFamily="34" charset="0"/>
            </a:endParaRPr>
          </a:p>
          <a:p>
            <a:pPr marL="285750" indent="-285750" algn="just">
              <a:buFont typeface="Wingdings" panose="05000000000000000000" pitchFamily="2" charset="2"/>
              <a:buChar char="ü"/>
            </a:pPr>
            <a:r>
              <a:rPr lang="es-NI" sz="1750" dirty="0" smtClean="0">
                <a:ea typeface="Calibri" panose="020F0502020204030204" pitchFamily="34" charset="0"/>
              </a:rPr>
              <a:t>Reducir  </a:t>
            </a:r>
            <a:r>
              <a:rPr lang="es-NI" sz="1750" dirty="0">
                <a:ea typeface="Calibri" panose="020F0502020204030204" pitchFamily="34" charset="0"/>
              </a:rPr>
              <a:t>costos de operación vehicular y tiempos de viajes a través de la mejora del camino</a:t>
            </a:r>
          </a:p>
        </p:txBody>
      </p:sp>
    </p:spTree>
    <p:extLst>
      <p:ext uri="{BB962C8B-B14F-4D97-AF65-F5344CB8AC3E}">
        <p14:creationId xmlns:p14="http://schemas.microsoft.com/office/powerpoint/2010/main" val="938096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costanera nicar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35" y="3137780"/>
            <a:ext cx="3600000" cy="25714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costanera nicaragua"/>
          <p:cNvPicPr>
            <a:picLocks noChangeAspect="1" noChangeArrowheads="1"/>
          </p:cNvPicPr>
          <p:nvPr/>
        </p:nvPicPr>
        <p:blipFill rotWithShape="1">
          <a:blip r:embed="rId3">
            <a:extLst>
              <a:ext uri="{28A0092B-C50C-407E-A947-70E740481C1C}">
                <a14:useLocalDpi xmlns:a14="http://schemas.microsoft.com/office/drawing/2010/main" val="0"/>
              </a:ext>
            </a:extLst>
          </a:blip>
          <a:srcRect t="29942" b="6998"/>
          <a:stretch/>
        </p:blipFill>
        <p:spPr bwMode="auto">
          <a:xfrm>
            <a:off x="5004048" y="3137780"/>
            <a:ext cx="3600000" cy="25714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MVC-027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80" y="615294"/>
            <a:ext cx="3600000" cy="2313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oto-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587"/>
          <a:stretch/>
        </p:blipFill>
        <p:spPr bwMode="auto">
          <a:xfrm>
            <a:off x="5004048" y="623516"/>
            <a:ext cx="3600000" cy="2305448"/>
          </a:xfrm>
          <a:prstGeom prst="rect">
            <a:avLst/>
          </a:prstGeom>
          <a:noFill/>
          <a:extLst>
            <a:ext uri="{909E8E84-426E-40DD-AFC4-6F175D3DCCD1}">
              <a14:hiddenFill xmlns:a14="http://schemas.microsoft.com/office/drawing/2010/main">
                <a:solidFill>
                  <a:srgbClr val="FFFFFF"/>
                </a:solidFill>
              </a14:hiddenFill>
            </a:ext>
          </a:extLst>
        </p:spPr>
      </p:pic>
      <p:sp>
        <p:nvSpPr>
          <p:cNvPr id="6" name="1 CuadroTexto"/>
          <p:cNvSpPr txBox="1"/>
          <p:nvPr/>
        </p:nvSpPr>
        <p:spPr>
          <a:xfrm>
            <a:off x="251520" y="94412"/>
            <a:ext cx="8352528" cy="461665"/>
          </a:xfrm>
          <a:prstGeom prst="rect">
            <a:avLst/>
          </a:prstGeom>
          <a:noFill/>
        </p:spPr>
        <p:txBody>
          <a:bodyPr wrap="square" rtlCol="0">
            <a:spAutoFit/>
          </a:bodyPr>
          <a:lstStyle/>
          <a:p>
            <a:r>
              <a:rPr lang="es-NI" sz="2400" b="1" dirty="0" smtClean="0">
                <a:latin typeface="Arial" pitchFamily="34" charset="0"/>
                <a:cs typeface="Arial" pitchFamily="34" charset="0"/>
              </a:rPr>
              <a:t>SECCIONES DEL TRAMO ACTUAL Y TRABAJOS</a:t>
            </a:r>
            <a:endParaRPr lang="es-NI" sz="2400" b="1" dirty="0">
              <a:latin typeface="Arial" pitchFamily="34" charset="0"/>
              <a:cs typeface="Arial" pitchFamily="34" charset="0"/>
            </a:endParaRPr>
          </a:p>
        </p:txBody>
      </p:sp>
    </p:spTree>
    <p:extLst>
      <p:ext uri="{BB962C8B-B14F-4D97-AF65-F5344CB8AC3E}">
        <p14:creationId xmlns:p14="http://schemas.microsoft.com/office/powerpoint/2010/main" val="1144571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CuadroTexto"/>
          <p:cNvSpPr txBox="1"/>
          <p:nvPr/>
        </p:nvSpPr>
        <p:spPr>
          <a:xfrm>
            <a:off x="251520" y="94412"/>
            <a:ext cx="8208512" cy="461665"/>
          </a:xfrm>
          <a:prstGeom prst="rect">
            <a:avLst/>
          </a:prstGeom>
          <a:noFill/>
        </p:spPr>
        <p:txBody>
          <a:bodyPr wrap="square" rtlCol="0">
            <a:spAutoFit/>
          </a:bodyPr>
          <a:lstStyle/>
          <a:p>
            <a:r>
              <a:rPr lang="es-NI" sz="2400" b="1" dirty="0" smtClean="0">
                <a:latin typeface="Arial" pitchFamily="34" charset="0"/>
                <a:cs typeface="Arial" pitchFamily="34" charset="0"/>
              </a:rPr>
              <a:t>TRABAJOS ACTUALES DE LA PRIMERA FASE</a:t>
            </a:r>
            <a:endParaRPr lang="es-NI" sz="2400" b="1" dirty="0">
              <a:latin typeface="Arial" pitchFamily="34" charset="0"/>
              <a:cs typeface="Arial"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639142"/>
            <a:ext cx="3600000" cy="265297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57250"/>
            <a:ext cx="3600000" cy="270000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592120"/>
            <a:ext cx="3600000" cy="2700000"/>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857250"/>
            <a:ext cx="3600000" cy="2700000"/>
          </a:xfrm>
          <a:prstGeom prst="rect">
            <a:avLst/>
          </a:prstGeom>
        </p:spPr>
      </p:pic>
    </p:spTree>
    <p:extLst>
      <p:ext uri="{BB962C8B-B14F-4D97-AF65-F5344CB8AC3E}">
        <p14:creationId xmlns:p14="http://schemas.microsoft.com/office/powerpoint/2010/main" val="69813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8" name="Rectángulo 7"/>
          <p:cNvSpPr/>
          <p:nvPr/>
        </p:nvSpPr>
        <p:spPr>
          <a:xfrm>
            <a:off x="2267744" y="2276872"/>
            <a:ext cx="4608512"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2589224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p:nvPr/>
        </p:nvSpPr>
        <p:spPr>
          <a:xfrm>
            <a:off x="251520" y="94412"/>
            <a:ext cx="8208512" cy="461665"/>
          </a:xfrm>
          <a:prstGeom prst="rect">
            <a:avLst/>
          </a:prstGeom>
          <a:noFill/>
        </p:spPr>
        <p:txBody>
          <a:bodyPr wrap="square" rtlCol="0">
            <a:spAutoFit/>
          </a:bodyPr>
          <a:lstStyle/>
          <a:p>
            <a:r>
              <a:rPr lang="es-NI" sz="2400" b="1" dirty="0" smtClean="0">
                <a:latin typeface="Arial" pitchFamily="34" charset="0"/>
                <a:cs typeface="Arial" pitchFamily="34" charset="0"/>
              </a:rPr>
              <a:t>TRABAJOS ACTUALES DE LA PRIMERA FASE</a:t>
            </a:r>
            <a:endParaRPr lang="es-NI" sz="2400" b="1" dirty="0">
              <a:latin typeface="Arial" pitchFamily="34" charset="0"/>
              <a:cs typeface="Arial"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275" y="3717032"/>
            <a:ext cx="3600000" cy="238641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22132"/>
            <a:ext cx="3600000" cy="2378875"/>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088050"/>
            <a:ext cx="3600000" cy="2412958"/>
          </a:xfrm>
          <a:prstGeom prst="rect">
            <a:avLst/>
          </a:prstGeom>
        </p:spPr>
      </p:pic>
    </p:spTree>
    <p:extLst>
      <p:ext uri="{BB962C8B-B14F-4D97-AF65-F5344CB8AC3E}">
        <p14:creationId xmlns:p14="http://schemas.microsoft.com/office/powerpoint/2010/main" val="2484212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ángulo 7"/>
          <p:cNvSpPr/>
          <p:nvPr/>
        </p:nvSpPr>
        <p:spPr>
          <a:xfrm>
            <a:off x="34336" y="123504"/>
            <a:ext cx="4824536" cy="369332"/>
          </a:xfrm>
          <a:prstGeom prst="rect">
            <a:avLst/>
          </a:prstGeom>
        </p:spPr>
        <p:txBody>
          <a:bodyPr wrap="square">
            <a:spAutoFit/>
          </a:bodyPr>
          <a:lstStyle/>
          <a:p>
            <a:pPr marL="457200" indent="-228600">
              <a:spcBef>
                <a:spcPts val="1200"/>
              </a:spcBef>
              <a:spcAft>
                <a:spcPts val="0"/>
              </a:spcAft>
            </a:pPr>
            <a:r>
              <a:rPr lang="es-NI" b="1" kern="0" dirty="0">
                <a:latin typeface="Arial" panose="020B0604020202020204" pitchFamily="34" charset="0"/>
                <a:ea typeface="Times New Roman" panose="02020603050405020304" pitchFamily="18" charset="0"/>
                <a:cs typeface="Arial" panose="020B0604020202020204" pitchFamily="34" charset="0"/>
              </a:rPr>
              <a:t>Beneficiarios del </a:t>
            </a:r>
            <a:r>
              <a:rPr lang="es-NI" b="1" kern="0" dirty="0" smtClean="0">
                <a:latin typeface="Arial" panose="020B0604020202020204" pitchFamily="34" charset="0"/>
                <a:ea typeface="Times New Roman" panose="02020603050405020304" pitchFamily="18" charset="0"/>
                <a:cs typeface="Arial" panose="020B0604020202020204" pitchFamily="34" charset="0"/>
              </a:rPr>
              <a:t>Proyecto</a:t>
            </a:r>
            <a:endParaRPr lang="es-NI"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179512" y="404664"/>
            <a:ext cx="8712968" cy="1200329"/>
          </a:xfrm>
          <a:prstGeom prst="rect">
            <a:avLst/>
          </a:prstGeom>
        </p:spPr>
        <p:txBody>
          <a:bodyPr wrap="square">
            <a:spAutoFit/>
          </a:bodyPr>
          <a:lstStyle/>
          <a:p>
            <a:pPr algn="just"/>
            <a:r>
              <a:rPr lang="es-NI" dirty="0"/>
              <a:t>Basado en las cifras poblacionales brindada por las alcaldías de </a:t>
            </a:r>
            <a:r>
              <a:rPr lang="es-NI" dirty="0" smtClean="0"/>
              <a:t>San Rafael del Sur, Diriamba, Jinotepe, Tola y San Juan del Sur la </a:t>
            </a:r>
            <a:r>
              <a:rPr lang="es-NI" dirty="0"/>
              <a:t>población beneficiada dentro del área de influencia alcanza los </a:t>
            </a:r>
            <a:r>
              <a:rPr lang="es-NI" b="1" dirty="0" smtClean="0"/>
              <a:t>31,684 habitantes, </a:t>
            </a:r>
            <a:r>
              <a:rPr lang="es-NI" dirty="0" smtClean="0"/>
              <a:t>y una población beneficiada indirectamente de </a:t>
            </a:r>
            <a:r>
              <a:rPr lang="es-NI" b="1" dirty="0" smtClean="0"/>
              <a:t>1,585,334 habitantes</a:t>
            </a:r>
            <a:endParaRPr lang="es-NI"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20786"/>
            <a:ext cx="5400000" cy="220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789040"/>
            <a:ext cx="5400000" cy="275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1619672" y="6540963"/>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Tree>
    <p:extLst>
      <p:ext uri="{BB962C8B-B14F-4D97-AF65-F5344CB8AC3E}">
        <p14:creationId xmlns:p14="http://schemas.microsoft.com/office/powerpoint/2010/main" val="4084837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022" y="84726"/>
            <a:ext cx="5400000" cy="384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022" y="3897980"/>
            <a:ext cx="5400000" cy="257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1619672" y="6540963"/>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Tree>
    <p:extLst>
      <p:ext uri="{BB962C8B-B14F-4D97-AF65-F5344CB8AC3E}">
        <p14:creationId xmlns:p14="http://schemas.microsoft.com/office/powerpoint/2010/main" val="4050276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8"/>
          <p:cNvSpPr/>
          <p:nvPr/>
        </p:nvSpPr>
        <p:spPr>
          <a:xfrm>
            <a:off x="53732" y="629980"/>
            <a:ext cx="8712968" cy="369332"/>
          </a:xfrm>
          <a:prstGeom prst="rect">
            <a:avLst/>
          </a:prstGeom>
        </p:spPr>
        <p:txBody>
          <a:bodyPr wrap="square">
            <a:spAutoFit/>
          </a:bodyPr>
          <a:lstStyle/>
          <a:p>
            <a:pPr algn="just"/>
            <a:r>
              <a:rPr lang="es-NI" dirty="0"/>
              <a:t>Población beneficiada indirectamente de </a:t>
            </a:r>
            <a:r>
              <a:rPr lang="es-NI" b="1" dirty="0"/>
              <a:t>1,585,334 </a:t>
            </a:r>
            <a:r>
              <a:rPr lang="es-NI" b="1" dirty="0" smtClean="0"/>
              <a:t>habitantes</a:t>
            </a:r>
            <a:endParaRPr lang="es-NI" dirty="0"/>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112" y="1988840"/>
            <a:ext cx="4866502"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2393517" y="4725144"/>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Tree>
    <p:extLst>
      <p:ext uri="{BB962C8B-B14F-4D97-AF65-F5344CB8AC3E}">
        <p14:creationId xmlns:p14="http://schemas.microsoft.com/office/powerpoint/2010/main" val="627099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a:latin typeface="Arial" pitchFamily="34" charset="0"/>
                <a:cs typeface="Arial" pitchFamily="34" charset="0"/>
              </a:rPr>
              <a:t>PRINCIPALES ACTIVIDADES ECONOMICAS</a:t>
            </a:r>
          </a:p>
        </p:txBody>
      </p:sp>
      <p:sp>
        <p:nvSpPr>
          <p:cNvPr id="3" name="2 Rectángulo"/>
          <p:cNvSpPr/>
          <p:nvPr/>
        </p:nvSpPr>
        <p:spPr>
          <a:xfrm>
            <a:off x="270244" y="620688"/>
            <a:ext cx="8623428" cy="5601533"/>
          </a:xfrm>
          <a:prstGeom prst="rect">
            <a:avLst/>
          </a:prstGeom>
        </p:spPr>
        <p:txBody>
          <a:bodyPr wrap="square">
            <a:spAutoFit/>
          </a:bodyPr>
          <a:lstStyle/>
          <a:p>
            <a:pPr algn="just"/>
            <a:r>
              <a:rPr lang="es-NI" dirty="0" smtClean="0">
                <a:latin typeface="Arial" pitchFamily="34" charset="0"/>
                <a:cs typeface="Arial" pitchFamily="34" charset="0"/>
              </a:rPr>
              <a:t>Las actividades económicas que predominan en los Municipios del área de influencia del proyecto: agricultura, ganadería, pesca y turismo. </a:t>
            </a:r>
          </a:p>
          <a:p>
            <a:pPr algn="just"/>
            <a:endParaRPr lang="es-NI" dirty="0" smtClean="0">
              <a:latin typeface="Arial" pitchFamily="34" charset="0"/>
              <a:cs typeface="Arial" pitchFamily="34" charset="0"/>
            </a:endParaRPr>
          </a:p>
          <a:p>
            <a:pPr algn="just"/>
            <a:r>
              <a:rPr lang="es-NI" b="1" dirty="0" smtClean="0">
                <a:latin typeface="Arial" pitchFamily="34" charset="0"/>
                <a:cs typeface="Arial" pitchFamily="34" charset="0"/>
              </a:rPr>
              <a:t>AGRICULTURA: </a:t>
            </a:r>
            <a:r>
              <a:rPr lang="es-NI" dirty="0" smtClean="0">
                <a:latin typeface="Arial" pitchFamily="34" charset="0"/>
                <a:cs typeface="Arial" pitchFamily="34" charset="0"/>
              </a:rPr>
              <a:t>La agricultura es una de las principales actividades económicas de la zona. La agricultura ha sido el rubro de mayor importancia económica, con un nivel de  producción del cultivo del fríjol, café, fríjol, maíz y sorgo como se refleja en el siguiente cuadro.</a:t>
            </a:r>
          </a:p>
          <a:p>
            <a:pPr algn="just"/>
            <a:endParaRPr lang="es-NI" b="1" dirty="0">
              <a:latin typeface="Arial" pitchFamily="34" charset="0"/>
              <a:cs typeface="Arial" pitchFamily="34" charset="0"/>
            </a:endParaRPr>
          </a:p>
          <a:p>
            <a:pPr algn="just"/>
            <a:r>
              <a:rPr lang="es-NI" b="1" dirty="0">
                <a:latin typeface="Arial" pitchFamily="34" charset="0"/>
                <a:cs typeface="Arial" pitchFamily="34" charset="0"/>
              </a:rPr>
              <a:t>PESCA: </a:t>
            </a:r>
            <a:r>
              <a:rPr lang="es-NI" dirty="0" smtClean="0">
                <a:latin typeface="Arial" pitchFamily="34" charset="0"/>
                <a:cs typeface="Arial" pitchFamily="34" charset="0"/>
              </a:rPr>
              <a:t>En el </a:t>
            </a:r>
            <a:r>
              <a:rPr lang="es-NI" dirty="0">
                <a:latin typeface="Arial" pitchFamily="34" charset="0"/>
                <a:cs typeface="Arial" pitchFamily="34" charset="0"/>
              </a:rPr>
              <a:t>período 2013 se observó un dinamismo de la producción pesquera nacional, tanto industrial como artesanal. Así, en el periodo el volumen de la producción pesquera creció 58.6%. En el comportamiento positivo de la producción pesquera y acuícola de ambos océanos incidió tanto el apoyo técnico, financiero y factores climatológicos</a:t>
            </a:r>
            <a:r>
              <a:rPr lang="es-NI" dirty="0" smtClean="0">
                <a:latin typeface="Arial" pitchFamily="34" charset="0"/>
                <a:cs typeface="Arial" pitchFamily="34" charset="0"/>
              </a:rPr>
              <a:t>. La producción </a:t>
            </a:r>
            <a:r>
              <a:rPr lang="es-NI" dirty="0">
                <a:latin typeface="Arial" pitchFamily="34" charset="0"/>
                <a:cs typeface="Arial" pitchFamily="34" charset="0"/>
              </a:rPr>
              <a:t>del área de influencia del proyecto fue de 4,080,939  libras de productos diversos para el año 2013.  Entre las especies capturadas en la localidad y con aceptación de mercado, se encuentran pargos, dorados, meros, macarelas, tiburones y corvinas, camarón de cola y langosta. San Juan del Sur es uno de los más importantes puertos pesqueros del pacífico. </a:t>
            </a:r>
          </a:p>
          <a:p>
            <a:pPr algn="just"/>
            <a:endParaRPr lang="es-NI" dirty="0" smtClean="0">
              <a:latin typeface="Arial" pitchFamily="34" charset="0"/>
              <a:cs typeface="Arial" pitchFamily="34" charset="0"/>
            </a:endParaRPr>
          </a:p>
          <a:p>
            <a:pPr algn="just"/>
            <a:endParaRPr lang="es-ES" sz="1600" dirty="0" smtClean="0">
              <a:latin typeface="Arial" pitchFamily="34" charset="0"/>
              <a:cs typeface="Arial" pitchFamily="34" charset="0"/>
            </a:endParaRPr>
          </a:p>
        </p:txBody>
      </p:sp>
    </p:spTree>
    <p:extLst>
      <p:ext uri="{BB962C8B-B14F-4D97-AF65-F5344CB8AC3E}">
        <p14:creationId xmlns:p14="http://schemas.microsoft.com/office/powerpoint/2010/main" val="1127189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a:latin typeface="Arial" pitchFamily="34" charset="0"/>
                <a:cs typeface="Arial" pitchFamily="34" charset="0"/>
              </a:rPr>
              <a:t>PRINCIPALES ACTIVIDADES ECONOMICAS</a:t>
            </a:r>
          </a:p>
        </p:txBody>
      </p:sp>
      <p:sp>
        <p:nvSpPr>
          <p:cNvPr id="3" name="2 Rectángulo"/>
          <p:cNvSpPr/>
          <p:nvPr/>
        </p:nvSpPr>
        <p:spPr>
          <a:xfrm>
            <a:off x="270244" y="620688"/>
            <a:ext cx="8623428" cy="923330"/>
          </a:xfrm>
          <a:prstGeom prst="rect">
            <a:avLst/>
          </a:prstGeom>
        </p:spPr>
        <p:txBody>
          <a:bodyPr wrap="square">
            <a:spAutoFit/>
          </a:bodyPr>
          <a:lstStyle/>
          <a:p>
            <a:pPr algn="just"/>
            <a:r>
              <a:rPr lang="es-NI" b="1" dirty="0">
                <a:latin typeface="Arial" pitchFamily="34" charset="0"/>
                <a:cs typeface="Arial" pitchFamily="34" charset="0"/>
              </a:rPr>
              <a:t>TURISMO: </a:t>
            </a:r>
            <a:r>
              <a:rPr lang="es-NI" dirty="0" smtClean="0">
                <a:latin typeface="Arial" pitchFamily="34" charset="0"/>
                <a:cs typeface="Arial" pitchFamily="34" charset="0"/>
              </a:rPr>
              <a:t>Los </a:t>
            </a:r>
            <a:r>
              <a:rPr lang="es-NI" dirty="0">
                <a:latin typeface="Arial" pitchFamily="34" charset="0"/>
                <a:cs typeface="Arial" pitchFamily="34" charset="0"/>
              </a:rPr>
              <a:t>datos del Instituto Nicaragüense de Turismo (Intur) reflejan que en 2015 el país recibió a 1.38 millones de </a:t>
            </a:r>
            <a:r>
              <a:rPr lang="es-NI" dirty="0" smtClean="0">
                <a:latin typeface="Arial" pitchFamily="34" charset="0"/>
                <a:cs typeface="Arial" pitchFamily="34" charset="0"/>
              </a:rPr>
              <a:t>turistas o del cual se estima que el 40% de los turistas que visitan el país podrían ser usuarios.</a:t>
            </a:r>
            <a:endParaRPr lang="es-ES" sz="1600" dirty="0" smtClean="0">
              <a:latin typeface="Arial" pitchFamily="34" charset="0"/>
              <a:cs typeface="Arial" pitchFamily="34" charset="0"/>
            </a:endParaRPr>
          </a:p>
        </p:txBody>
      </p:sp>
      <p:pic>
        <p:nvPicPr>
          <p:cNvPr id="4" name="3 Imagen"/>
          <p:cNvPicPr/>
          <p:nvPr/>
        </p:nvPicPr>
        <p:blipFill>
          <a:blip r:embed="rId3"/>
          <a:stretch>
            <a:fillRect/>
          </a:stretch>
        </p:blipFill>
        <p:spPr>
          <a:xfrm>
            <a:off x="683568" y="1916832"/>
            <a:ext cx="7344816" cy="3744416"/>
          </a:xfrm>
          <a:prstGeom prst="rect">
            <a:avLst/>
          </a:prstGeom>
        </p:spPr>
      </p:pic>
      <p:sp>
        <p:nvSpPr>
          <p:cNvPr id="5" name="CuadroTexto 4"/>
          <p:cNvSpPr txBox="1"/>
          <p:nvPr/>
        </p:nvSpPr>
        <p:spPr>
          <a:xfrm>
            <a:off x="683568" y="5741647"/>
            <a:ext cx="2808312" cy="307777"/>
          </a:xfrm>
          <a:prstGeom prst="rect">
            <a:avLst/>
          </a:prstGeom>
          <a:noFill/>
        </p:spPr>
        <p:txBody>
          <a:bodyPr wrap="square" rtlCol="0">
            <a:spAutoFit/>
          </a:bodyPr>
          <a:lstStyle/>
          <a:p>
            <a:r>
              <a:rPr lang="es-NI" sz="1400" b="1" dirty="0" smtClean="0"/>
              <a:t>Fuente: </a:t>
            </a:r>
            <a:r>
              <a:rPr lang="es-NI" sz="1400" dirty="0" smtClean="0"/>
              <a:t>INTUR</a:t>
            </a:r>
            <a:endParaRPr lang="es-NI" sz="1400" b="1" dirty="0"/>
          </a:p>
        </p:txBody>
      </p:sp>
    </p:spTree>
    <p:extLst>
      <p:ext uri="{BB962C8B-B14F-4D97-AF65-F5344CB8AC3E}">
        <p14:creationId xmlns:p14="http://schemas.microsoft.com/office/powerpoint/2010/main" val="1290681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a:latin typeface="Arial" pitchFamily="34" charset="0"/>
                <a:cs typeface="Arial" pitchFamily="34" charset="0"/>
              </a:rPr>
              <a:t>PRINCIPALES ACTIVIDADES ECONOMICAS</a:t>
            </a:r>
          </a:p>
        </p:txBody>
      </p:sp>
      <p:pic>
        <p:nvPicPr>
          <p:cNvPr id="5" name="4 Imagen"/>
          <p:cNvPicPr/>
          <p:nvPr/>
        </p:nvPicPr>
        <p:blipFill rotWithShape="1">
          <a:blip r:embed="rId3">
            <a:clrChange>
              <a:clrFrom>
                <a:srgbClr val="FFFFFF"/>
              </a:clrFrom>
              <a:clrTo>
                <a:srgbClr val="FFFFFF">
                  <a:alpha val="0"/>
                </a:srgbClr>
              </a:clrTo>
            </a:clrChange>
          </a:blip>
          <a:srcRect t="2814"/>
          <a:stretch/>
        </p:blipFill>
        <p:spPr>
          <a:xfrm>
            <a:off x="1023341" y="544902"/>
            <a:ext cx="6630710" cy="5764418"/>
          </a:xfrm>
          <a:prstGeom prst="rect">
            <a:avLst/>
          </a:prstGeom>
        </p:spPr>
      </p:pic>
      <p:sp>
        <p:nvSpPr>
          <p:cNvPr id="4" name="CuadroTexto 3"/>
          <p:cNvSpPr txBox="1"/>
          <p:nvPr/>
        </p:nvSpPr>
        <p:spPr>
          <a:xfrm>
            <a:off x="1763688" y="6003257"/>
            <a:ext cx="2808312" cy="307777"/>
          </a:xfrm>
          <a:prstGeom prst="rect">
            <a:avLst/>
          </a:prstGeom>
          <a:noFill/>
        </p:spPr>
        <p:txBody>
          <a:bodyPr wrap="square" rtlCol="0">
            <a:spAutoFit/>
          </a:bodyPr>
          <a:lstStyle/>
          <a:p>
            <a:r>
              <a:rPr lang="es-NI" sz="1400" b="1" dirty="0" smtClean="0"/>
              <a:t>Fuente: </a:t>
            </a:r>
            <a:r>
              <a:rPr lang="es-NI" sz="1400" dirty="0" smtClean="0"/>
              <a:t>INTUR</a:t>
            </a:r>
            <a:endParaRPr lang="es-NI" sz="1400" b="1" dirty="0"/>
          </a:p>
        </p:txBody>
      </p:sp>
    </p:spTree>
    <p:extLst>
      <p:ext uri="{BB962C8B-B14F-4D97-AF65-F5344CB8AC3E}">
        <p14:creationId xmlns:p14="http://schemas.microsoft.com/office/powerpoint/2010/main" val="1652968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smtClean="0">
                <a:latin typeface="Arial" pitchFamily="34" charset="0"/>
                <a:cs typeface="Arial" pitchFamily="34" charset="0"/>
              </a:rPr>
              <a:t>ASPECTOS SOCIO-ECONOMICOS DE LOS MUNICIPIOS</a:t>
            </a:r>
            <a:endParaRPr lang="es-NI" b="1" dirty="0">
              <a:latin typeface="Arial" pitchFamily="34" charset="0"/>
              <a:cs typeface="Arial" pitchFamily="34" charset="0"/>
            </a:endParaRPr>
          </a:p>
        </p:txBody>
      </p:sp>
      <p:sp>
        <p:nvSpPr>
          <p:cNvPr id="3" name="2 Rectángulo"/>
          <p:cNvSpPr/>
          <p:nvPr/>
        </p:nvSpPr>
        <p:spPr>
          <a:xfrm>
            <a:off x="270244" y="620688"/>
            <a:ext cx="8623428" cy="4524315"/>
          </a:xfrm>
          <a:prstGeom prst="rect">
            <a:avLst/>
          </a:prstGeom>
        </p:spPr>
        <p:txBody>
          <a:bodyPr wrap="square">
            <a:spAutoFit/>
          </a:bodyPr>
          <a:lstStyle/>
          <a:p>
            <a:pPr algn="just"/>
            <a:r>
              <a:rPr lang="es-NI" b="1" u="sng" dirty="0">
                <a:solidFill>
                  <a:srgbClr val="0070C0"/>
                </a:solidFill>
                <a:latin typeface="Arial" pitchFamily="34" charset="0"/>
                <a:cs typeface="Arial" pitchFamily="34" charset="0"/>
              </a:rPr>
              <a:t>MUNICIPIO DE SAN RAFAEL DEL </a:t>
            </a:r>
            <a:r>
              <a:rPr lang="es-NI" b="1" u="sng" dirty="0" smtClean="0">
                <a:solidFill>
                  <a:srgbClr val="0070C0"/>
                </a:solidFill>
                <a:latin typeface="Arial" pitchFamily="34" charset="0"/>
                <a:cs typeface="Arial" pitchFamily="34" charset="0"/>
              </a:rPr>
              <a:t>SUR</a:t>
            </a:r>
          </a:p>
          <a:p>
            <a:pPr algn="just"/>
            <a:endParaRPr lang="es-ES" sz="1600" i="1" u="sng" dirty="0">
              <a:latin typeface="Arial" pitchFamily="34" charset="0"/>
              <a:cs typeface="Arial" pitchFamily="34" charset="0"/>
            </a:endParaRPr>
          </a:p>
          <a:p>
            <a:pPr algn="just"/>
            <a:r>
              <a:rPr lang="es-NI" sz="1700" dirty="0"/>
              <a:t>El municipio está dotado de una amplia costa en el Océano Pacífico que le permite gozar de los beneficios de tres balnearios, productos marinos y fuentes de desarrollo turísticos importantes, los cuales han sido fuente de empleos para los pobladores de Pochomil y Masachapa, entre ellos tenemos:</a:t>
            </a:r>
          </a:p>
          <a:p>
            <a:pPr algn="just"/>
            <a:endParaRPr lang="es-NI" sz="1700" dirty="0"/>
          </a:p>
          <a:p>
            <a:pPr marL="285750" indent="-285750" algn="just">
              <a:buFont typeface="Arial" panose="020B0604020202020204" pitchFamily="34" charset="0"/>
              <a:buChar char="•"/>
            </a:pPr>
            <a:r>
              <a:rPr lang="es-NI" sz="1700" dirty="0" smtClean="0"/>
              <a:t>Centro </a:t>
            </a:r>
            <a:r>
              <a:rPr lang="es-NI" sz="1700" dirty="0"/>
              <a:t>Turístico Pochomil  </a:t>
            </a:r>
          </a:p>
          <a:p>
            <a:pPr marL="285750" indent="-285750" algn="just">
              <a:buFont typeface="Arial" panose="020B0604020202020204" pitchFamily="34" charset="0"/>
              <a:buChar char="•"/>
            </a:pPr>
            <a:r>
              <a:rPr lang="es-NI" sz="1700" dirty="0" smtClean="0"/>
              <a:t>Hotel </a:t>
            </a:r>
            <a:r>
              <a:rPr lang="es-NI" sz="1700" dirty="0"/>
              <a:t>Montelimar</a:t>
            </a:r>
          </a:p>
          <a:p>
            <a:pPr marL="285750" indent="-285750" algn="just">
              <a:buFont typeface="Arial" panose="020B0604020202020204" pitchFamily="34" charset="0"/>
              <a:buChar char="•"/>
            </a:pPr>
            <a:r>
              <a:rPr lang="es-NI" sz="1700" dirty="0" smtClean="0"/>
              <a:t>Centro </a:t>
            </a:r>
            <a:r>
              <a:rPr lang="es-NI" sz="1700" dirty="0"/>
              <a:t>Turístico Masachapa</a:t>
            </a:r>
          </a:p>
          <a:p>
            <a:pPr algn="just"/>
            <a:endParaRPr lang="es-NI" sz="1700" dirty="0"/>
          </a:p>
          <a:p>
            <a:pPr algn="just"/>
            <a:r>
              <a:rPr lang="es-NI" sz="1700" dirty="0"/>
              <a:t>Comercio. La actividad Comercial en el municipio es fuerte, abasteciéndose de la capital del país, Managua, los establecimientos han proliferado porque representan una alternativa de auto-empleo. SAN RAFAEL DEL SUR (Casco Urbano) representa por sus características un núcleo económico del municipio donde se establecen corredores tanto migratorios como comerciales entre las diferentes comarcas.</a:t>
            </a:r>
          </a:p>
          <a:p>
            <a:pPr algn="just"/>
            <a:endParaRPr lang="es-ES" sz="1600" dirty="0" smtClean="0">
              <a:latin typeface="Arial" pitchFamily="34" charset="0"/>
              <a:cs typeface="Arial" pitchFamily="34" charset="0"/>
            </a:endParaRPr>
          </a:p>
        </p:txBody>
      </p:sp>
    </p:spTree>
    <p:extLst>
      <p:ext uri="{BB962C8B-B14F-4D97-AF65-F5344CB8AC3E}">
        <p14:creationId xmlns:p14="http://schemas.microsoft.com/office/powerpoint/2010/main" val="268784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smtClean="0">
                <a:latin typeface="Arial" pitchFamily="34" charset="0"/>
                <a:cs typeface="Arial" pitchFamily="34" charset="0"/>
              </a:rPr>
              <a:t>ASPECTOS SOCIO-ECONOMICOS DE LOS MUNICIPIOS</a:t>
            </a:r>
            <a:endParaRPr lang="es-NI" b="1" dirty="0">
              <a:latin typeface="Arial" pitchFamily="34" charset="0"/>
              <a:cs typeface="Arial" pitchFamily="34" charset="0"/>
            </a:endParaRPr>
          </a:p>
        </p:txBody>
      </p:sp>
      <p:sp>
        <p:nvSpPr>
          <p:cNvPr id="3" name="2 Rectángulo"/>
          <p:cNvSpPr/>
          <p:nvPr/>
        </p:nvSpPr>
        <p:spPr>
          <a:xfrm>
            <a:off x="270244" y="620688"/>
            <a:ext cx="8623428" cy="4324261"/>
          </a:xfrm>
          <a:prstGeom prst="rect">
            <a:avLst/>
          </a:prstGeom>
        </p:spPr>
        <p:txBody>
          <a:bodyPr wrap="square">
            <a:spAutoFit/>
          </a:bodyPr>
          <a:lstStyle/>
          <a:p>
            <a:pPr algn="just"/>
            <a:r>
              <a:rPr lang="es-NI" b="1" u="sng" dirty="0" smtClean="0">
                <a:solidFill>
                  <a:srgbClr val="0070C0"/>
                </a:solidFill>
                <a:latin typeface="Arial" pitchFamily="34" charset="0"/>
                <a:cs typeface="Arial" pitchFamily="34" charset="0"/>
              </a:rPr>
              <a:t>MUNICIPIO </a:t>
            </a:r>
            <a:r>
              <a:rPr lang="es-NI" b="1" u="sng" dirty="0">
                <a:solidFill>
                  <a:srgbClr val="0070C0"/>
                </a:solidFill>
                <a:latin typeface="Arial" pitchFamily="34" charset="0"/>
                <a:cs typeface="Arial" pitchFamily="34" charset="0"/>
              </a:rPr>
              <a:t>DE DIRIAMBA </a:t>
            </a:r>
          </a:p>
          <a:p>
            <a:pPr algn="just"/>
            <a:r>
              <a:rPr lang="es-NI" sz="1700" dirty="0"/>
              <a:t>DIRIAMBA cuenta con dos atractivos balnearios turísticos: La Boquita y Casares</a:t>
            </a:r>
          </a:p>
          <a:p>
            <a:pPr algn="just"/>
            <a:endParaRPr lang="es-NI" b="1" u="sng" dirty="0" smtClean="0">
              <a:solidFill>
                <a:srgbClr val="0070C0"/>
              </a:solidFill>
              <a:latin typeface="Arial" pitchFamily="34" charset="0"/>
              <a:cs typeface="Arial" pitchFamily="34" charset="0"/>
            </a:endParaRPr>
          </a:p>
          <a:p>
            <a:pPr algn="just"/>
            <a:r>
              <a:rPr lang="es-NI" b="1" u="sng" dirty="0" smtClean="0">
                <a:solidFill>
                  <a:srgbClr val="0070C0"/>
                </a:solidFill>
                <a:latin typeface="Arial" pitchFamily="34" charset="0"/>
                <a:cs typeface="Arial" pitchFamily="34" charset="0"/>
              </a:rPr>
              <a:t>MUNICIPIO </a:t>
            </a:r>
            <a:r>
              <a:rPr lang="es-NI" b="1" u="sng" dirty="0">
                <a:solidFill>
                  <a:srgbClr val="0070C0"/>
                </a:solidFill>
                <a:latin typeface="Arial" pitchFamily="34" charset="0"/>
                <a:cs typeface="Arial" pitchFamily="34" charset="0"/>
              </a:rPr>
              <a:t>DE </a:t>
            </a:r>
            <a:r>
              <a:rPr lang="es-NI" b="1" u="sng" dirty="0" smtClean="0">
                <a:solidFill>
                  <a:srgbClr val="0070C0"/>
                </a:solidFill>
                <a:latin typeface="Arial" pitchFamily="34" charset="0"/>
                <a:cs typeface="Arial" pitchFamily="34" charset="0"/>
              </a:rPr>
              <a:t>TOLA</a:t>
            </a:r>
            <a:endParaRPr lang="es-NI" b="1" u="sng" dirty="0">
              <a:solidFill>
                <a:srgbClr val="0070C0"/>
              </a:solidFill>
              <a:latin typeface="Arial" pitchFamily="34" charset="0"/>
              <a:cs typeface="Arial" pitchFamily="34" charset="0"/>
            </a:endParaRPr>
          </a:p>
          <a:p>
            <a:pPr algn="just"/>
            <a:endParaRPr lang="es-NI" sz="1700" dirty="0"/>
          </a:p>
          <a:p>
            <a:pPr algn="just"/>
            <a:r>
              <a:rPr lang="es-NI" sz="1700" dirty="0"/>
              <a:t>Tola es el Municipio más grande de los diez que tiene el departamento de Rivas, </a:t>
            </a:r>
            <a:r>
              <a:rPr lang="es-NI" sz="1700" dirty="0" smtClean="0"/>
              <a:t> el cual ha </a:t>
            </a:r>
            <a:r>
              <a:rPr lang="es-NI" sz="1700" dirty="0"/>
              <a:t>impulsado </a:t>
            </a:r>
            <a:r>
              <a:rPr lang="es-NI" sz="1700" dirty="0" smtClean="0"/>
              <a:t>el turismo y deporte de playa. </a:t>
            </a:r>
          </a:p>
          <a:p>
            <a:pPr algn="just"/>
            <a:endParaRPr lang="es-NI" sz="1700" dirty="0"/>
          </a:p>
          <a:p>
            <a:pPr algn="just"/>
            <a:r>
              <a:rPr lang="es-NI" sz="1700" dirty="0"/>
              <a:t>El litoral se caracteriza por la sucesión de pequeñas bahías semicirculares, entre las que se destacan Astillero, Manzanillo, Gigante, Guacalito Conejo, La Redonda, Sardina, Costa Larga. Separadas por cabos salientes y e interesantes formaciones rocosas (punta conejo, Teonoste, Sardinas Caballito, Pie del Gigante Brito y Guacalito).</a:t>
            </a:r>
          </a:p>
          <a:p>
            <a:pPr algn="just"/>
            <a:endParaRPr lang="es-NI" sz="1700" dirty="0"/>
          </a:p>
          <a:p>
            <a:pPr algn="just"/>
            <a:r>
              <a:rPr lang="es-NI" sz="1700" dirty="0"/>
              <a:t>Los recursos marinos son ricos en pesca: camarones, tortugas, peces de escamas entre los que figuran pargos, corvinas, macarelas, júreles. Se emplea la pesca artesanal en Brito, Astillero y Gigante</a:t>
            </a:r>
            <a:r>
              <a:rPr lang="es-NI" sz="1700" dirty="0" smtClean="0"/>
              <a:t>.</a:t>
            </a:r>
            <a:endParaRPr lang="es-NI" sz="1700" dirty="0"/>
          </a:p>
        </p:txBody>
      </p:sp>
    </p:spTree>
    <p:extLst>
      <p:ext uri="{BB962C8B-B14F-4D97-AF65-F5344CB8AC3E}">
        <p14:creationId xmlns:p14="http://schemas.microsoft.com/office/powerpoint/2010/main" val="5221168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smtClean="0">
                <a:latin typeface="Arial" pitchFamily="34" charset="0"/>
                <a:cs typeface="Arial" pitchFamily="34" charset="0"/>
              </a:rPr>
              <a:t>ASPECTOS SOCIO-ECONOMICOS DE LOS MUNICIPIOS</a:t>
            </a:r>
            <a:endParaRPr lang="es-NI" b="1" dirty="0">
              <a:latin typeface="Arial" pitchFamily="34" charset="0"/>
              <a:cs typeface="Arial" pitchFamily="34" charset="0"/>
            </a:endParaRPr>
          </a:p>
        </p:txBody>
      </p:sp>
      <p:sp>
        <p:nvSpPr>
          <p:cNvPr id="3" name="2 Rectángulo"/>
          <p:cNvSpPr/>
          <p:nvPr/>
        </p:nvSpPr>
        <p:spPr>
          <a:xfrm>
            <a:off x="270244" y="620688"/>
            <a:ext cx="8623428" cy="5863144"/>
          </a:xfrm>
          <a:prstGeom prst="rect">
            <a:avLst/>
          </a:prstGeom>
        </p:spPr>
        <p:txBody>
          <a:bodyPr wrap="square">
            <a:spAutoFit/>
          </a:bodyPr>
          <a:lstStyle/>
          <a:p>
            <a:pPr algn="just"/>
            <a:r>
              <a:rPr lang="es-NI" b="1" u="sng" dirty="0" smtClean="0">
                <a:solidFill>
                  <a:srgbClr val="0070C0"/>
                </a:solidFill>
                <a:latin typeface="Arial" pitchFamily="34" charset="0"/>
                <a:cs typeface="Arial" pitchFamily="34" charset="0"/>
              </a:rPr>
              <a:t>MUNICIPIO </a:t>
            </a:r>
            <a:r>
              <a:rPr lang="es-NI" b="1" u="sng" dirty="0">
                <a:solidFill>
                  <a:srgbClr val="0070C0"/>
                </a:solidFill>
                <a:latin typeface="Arial" pitchFamily="34" charset="0"/>
                <a:cs typeface="Arial" pitchFamily="34" charset="0"/>
              </a:rPr>
              <a:t>DE </a:t>
            </a:r>
            <a:r>
              <a:rPr lang="es-NI" b="1" u="sng" dirty="0" smtClean="0">
                <a:solidFill>
                  <a:srgbClr val="0070C0"/>
                </a:solidFill>
                <a:latin typeface="Arial" pitchFamily="34" charset="0"/>
                <a:cs typeface="Arial" pitchFamily="34" charset="0"/>
              </a:rPr>
              <a:t>TOLA</a:t>
            </a:r>
            <a:endParaRPr lang="es-NI" b="1" u="sng" dirty="0">
              <a:solidFill>
                <a:srgbClr val="0070C0"/>
              </a:solidFill>
              <a:latin typeface="Arial" pitchFamily="34" charset="0"/>
              <a:cs typeface="Arial" pitchFamily="34" charset="0"/>
            </a:endParaRPr>
          </a:p>
          <a:p>
            <a:pPr algn="just"/>
            <a:endParaRPr lang="es-NI" sz="1700" dirty="0"/>
          </a:p>
          <a:p>
            <a:pPr algn="just"/>
            <a:r>
              <a:rPr lang="es-NI" sz="1700" dirty="0"/>
              <a:t>Astillero Resort: Contempla una cancha De Golf. 123 residencias, 13 villas, 12 bungalows y 200 apartamentos. De acuerdos con los responsables del proyecto, este generará 200 empleos temporales durante la construcción y 250 permanentes.</a:t>
            </a:r>
          </a:p>
          <a:p>
            <a:pPr algn="just"/>
            <a:endParaRPr lang="es-NI" sz="1700" dirty="0"/>
          </a:p>
          <a:p>
            <a:pPr algn="just"/>
            <a:r>
              <a:rPr lang="es-NI" sz="1700" dirty="0"/>
              <a:t>Costa Larga: tiene planificado construir 22 edificios con dos condominios y apartamentos. Esta obra creara 180 empleos permanentes.</a:t>
            </a:r>
          </a:p>
          <a:p>
            <a:pPr algn="just"/>
            <a:endParaRPr lang="es-NI" sz="1700" dirty="0"/>
          </a:p>
          <a:p>
            <a:pPr algn="just"/>
            <a:r>
              <a:rPr lang="es-NI" sz="1700" dirty="0"/>
              <a:t>Rancho Santana: Este proyecto turístico tiene un área destinada de reserva natural de 40 manzanas, es el único proyecto que ha abierto sus puertas, cuenta con una zona residencial; Hotel, condominios y terrenos, restaurante, tiendas de artesanía, Mini súper, clínica de emergencia en la comunidad de Limón de la cual se beneficia la población de esta misma zona. </a:t>
            </a:r>
          </a:p>
          <a:p>
            <a:pPr algn="just"/>
            <a:r>
              <a:rPr lang="es-NI" sz="1700" dirty="0"/>
              <a:t>Este proyecto genera 200 empleos directos y 250 indirectos. La mayoría del personal pertenece a la comunidad de los limones (1 y 2). </a:t>
            </a:r>
          </a:p>
          <a:p>
            <a:pPr algn="just"/>
            <a:endParaRPr lang="es-NI" sz="1700" dirty="0"/>
          </a:p>
          <a:p>
            <a:pPr algn="just"/>
            <a:r>
              <a:rPr lang="es-NI" sz="1700" dirty="0"/>
              <a:t>Iguana Beach: Tiene una casa club, tres residencias y cuatro edificios de condominios. Genera 97 personas permanentes y 150 en construcción. Tienen 12 manzanas de terreno para la construcción de un Aeropuerto.</a:t>
            </a:r>
          </a:p>
          <a:p>
            <a:pPr algn="just"/>
            <a:endParaRPr lang="es-NI" sz="1700" dirty="0"/>
          </a:p>
          <a:p>
            <a:pPr algn="just"/>
            <a:r>
              <a:rPr lang="es-NI" sz="1700" dirty="0"/>
              <a:t>Arenas Beach Resort: Contara con un hotel de 65 habitaciones, un condo –hotel de 60 condominios y otro de 70 condominios y una zona comercial. </a:t>
            </a:r>
            <a:endParaRPr lang="es-ES" sz="1600" dirty="0">
              <a:latin typeface="Arial" pitchFamily="34" charset="0"/>
              <a:cs typeface="Arial" pitchFamily="34" charset="0"/>
            </a:endParaRPr>
          </a:p>
        </p:txBody>
      </p:sp>
    </p:spTree>
    <p:extLst>
      <p:ext uri="{BB962C8B-B14F-4D97-AF65-F5344CB8AC3E}">
        <p14:creationId xmlns:p14="http://schemas.microsoft.com/office/powerpoint/2010/main" val="261530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upo 1"/>
          <p:cNvGrpSpPr/>
          <p:nvPr/>
        </p:nvGrpSpPr>
        <p:grpSpPr>
          <a:xfrm>
            <a:off x="4211960" y="938857"/>
            <a:ext cx="4902060" cy="4974181"/>
            <a:chOff x="4211960" y="938857"/>
            <a:chExt cx="4902060" cy="4974181"/>
          </a:xfrm>
        </p:grpSpPr>
        <p:pic>
          <p:nvPicPr>
            <p:cNvPr id="8" name="Imagen 5"/>
            <p:cNvPicPr>
              <a:picLocks noChangeAspect="1"/>
            </p:cNvPicPr>
            <p:nvPr/>
          </p:nvPicPr>
          <p:blipFill rotWithShape="1">
            <a:blip r:embed="rId2">
              <a:clrChange>
                <a:clrFrom>
                  <a:srgbClr val="FFFFFF"/>
                </a:clrFrom>
                <a:clrTo>
                  <a:srgbClr val="FFFFFF">
                    <a:alpha val="0"/>
                  </a:srgbClr>
                </a:clrTo>
              </a:clrChange>
            </a:blip>
            <a:srcRect l="4181" r="8156" b="10566"/>
            <a:stretch/>
          </p:blipFill>
          <p:spPr>
            <a:xfrm>
              <a:off x="4211960" y="938857"/>
              <a:ext cx="4902060" cy="4974181"/>
            </a:xfrm>
            <a:prstGeom prst="rect">
              <a:avLst/>
            </a:prstGeom>
            <a:noFill/>
            <a:ln>
              <a:noFill/>
            </a:ln>
          </p:spPr>
        </p:pic>
        <p:pic>
          <p:nvPicPr>
            <p:cNvPr id="11" name="Imagen 4"/>
            <p:cNvPicPr>
              <a:picLocks noChangeAspect="1"/>
            </p:cNvPicPr>
            <p:nvPr/>
          </p:nvPicPr>
          <p:blipFill>
            <a:blip r:embed="rId3">
              <a:clrChange>
                <a:clrFrom>
                  <a:srgbClr val="FFFFFF"/>
                </a:clrFrom>
                <a:clrTo>
                  <a:srgbClr val="FFFFFF">
                    <a:alpha val="0"/>
                  </a:srgbClr>
                </a:clrTo>
              </a:clrChange>
            </a:blip>
            <a:stretch>
              <a:fillRect/>
            </a:stretch>
          </p:blipFill>
          <p:spPr>
            <a:xfrm>
              <a:off x="5207359" y="3343061"/>
              <a:ext cx="1873224" cy="1249708"/>
            </a:xfrm>
            <a:prstGeom prst="ellipse">
              <a:avLst/>
            </a:prstGeom>
            <a:ln>
              <a:noFill/>
            </a:ln>
            <a:effectLst>
              <a:softEdge rad="112500"/>
            </a:effectLst>
          </p:spPr>
        </p:pic>
        <p:pic>
          <p:nvPicPr>
            <p:cNvPr id="15"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0759" y="4261083"/>
              <a:ext cx="1752112" cy="124425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1369137"/>
              <a:ext cx="1611873" cy="12074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descr="C:\Users\Aristides\Desktop\ESCRITORIO\Escritorio 03-05-16\Nueva carpeta\Adoq. San Jose de Bocay 22-1-16\MTI_2774.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4381" y="2321119"/>
              <a:ext cx="1459181" cy="972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n 18"/>
            <p:cNvPicPr>
              <a:picLocks noChangeAspect="1"/>
            </p:cNvPicPr>
            <p:nvPr/>
          </p:nvPicPr>
          <p:blipFill rotWithShape="1">
            <a:blip r:embed="rId7">
              <a:clrChange>
                <a:clrFrom>
                  <a:srgbClr val="FFFFFF"/>
                </a:clrFrom>
                <a:clrTo>
                  <a:srgbClr val="FFFFFF">
                    <a:alpha val="0"/>
                  </a:srgbClr>
                </a:clrTo>
              </a:clrChange>
            </a:blip>
            <a:srcRect l="25187" t="49280" r="24438" b="13759"/>
            <a:stretch/>
          </p:blipFill>
          <p:spPr>
            <a:xfrm>
              <a:off x="6547394" y="2605851"/>
              <a:ext cx="1882232" cy="1104788"/>
            </a:xfrm>
            <a:prstGeom prst="ellipse">
              <a:avLst/>
            </a:prstGeom>
            <a:ln>
              <a:noFill/>
            </a:ln>
            <a:effectLst>
              <a:softEdge rad="112500"/>
            </a:effectLst>
          </p:spPr>
        </p:pic>
      </p:grpSp>
      <p:sp>
        <p:nvSpPr>
          <p:cNvPr id="12" name="7 Rectángulo"/>
          <p:cNvSpPr/>
          <p:nvPr/>
        </p:nvSpPr>
        <p:spPr>
          <a:xfrm>
            <a:off x="217825" y="676950"/>
            <a:ext cx="5171627" cy="2723823"/>
          </a:xfrm>
          <a:prstGeom prst="rect">
            <a:avLst/>
          </a:prstGeom>
        </p:spPr>
        <p:txBody>
          <a:bodyPr wrap="square">
            <a:spAutoFit/>
          </a:bodyPr>
          <a:lstStyle/>
          <a:p>
            <a:pPr algn="just"/>
            <a:r>
              <a:rPr lang="es-AR" sz="1900" dirty="0">
                <a:latin typeface="Arial" panose="020B0604020202020204" pitchFamily="34" charset="0"/>
                <a:cs typeface="Arial" panose="020B0604020202020204" pitchFamily="34" charset="0"/>
              </a:rPr>
              <a:t>El Plan Nacional de Desarrollo Humano, incluye entre sus principales ejes, </a:t>
            </a:r>
            <a:r>
              <a:rPr lang="es-A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desarrollo de la infraestructura social, productiva, energética, de transporte y turística, indispensable en el proceso de transformación de Nicaragua</a:t>
            </a:r>
            <a:r>
              <a:rPr lang="es-AR" sz="1900" dirty="0">
                <a:latin typeface="Arial" panose="020B0604020202020204" pitchFamily="34" charset="0"/>
                <a:cs typeface="Arial" panose="020B0604020202020204" pitchFamily="34" charset="0"/>
              </a:rPr>
              <a:t>, al mismo tiempo hace notar la importancia de la continuidad y fortalecimiento del desarrollo integral de la Costa </a:t>
            </a:r>
            <a:r>
              <a:rPr lang="es-AR" sz="1900" dirty="0" smtClean="0">
                <a:latin typeface="Arial" panose="020B0604020202020204" pitchFamily="34" charset="0"/>
                <a:cs typeface="Arial" panose="020B0604020202020204" pitchFamily="34" charset="0"/>
              </a:rPr>
              <a:t>Caribe.</a:t>
            </a:r>
            <a:endParaRPr lang="es-ES" sz="1900" dirty="0">
              <a:latin typeface="Arial" panose="020B0604020202020204" pitchFamily="34" charset="0"/>
              <a:cs typeface="Arial" panose="020B0604020202020204" pitchFamily="34" charset="0"/>
            </a:endParaRPr>
          </a:p>
        </p:txBody>
      </p:sp>
      <p:sp>
        <p:nvSpPr>
          <p:cNvPr id="13" name="8 Rectángulo"/>
          <p:cNvSpPr/>
          <p:nvPr/>
        </p:nvSpPr>
        <p:spPr>
          <a:xfrm>
            <a:off x="178357" y="30619"/>
            <a:ext cx="1576072" cy="646331"/>
          </a:xfrm>
          <a:prstGeom prst="rect">
            <a:avLst/>
          </a:prstGeom>
          <a:noFill/>
        </p:spPr>
        <p:txBody>
          <a:bodyPr wrap="none" lIns="91440" tIns="45720" rIns="91440" bIns="45720">
            <a:spAutoFit/>
          </a:bodyPr>
          <a:lstStyle/>
          <a:p>
            <a:pPr algn="ctr"/>
            <a:r>
              <a:rPr lang="es-ES" sz="3600" b="1" spc="300" dirty="0" smtClean="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outerShdw blurRad="38100" dist="38100" dir="2700000" algn="tl">
                    <a:srgbClr val="000000">
                      <a:alpha val="43137"/>
                    </a:srgbClr>
                  </a:outerShdw>
                </a:effectLst>
              </a:rPr>
              <a:t>PNDH</a:t>
            </a:r>
            <a:endParaRPr lang="es-ES" sz="3600" b="1" cap="none" spc="300" dirty="0">
              <a:ln w="11430" cmpd="sng">
                <a:solidFill>
                  <a:schemeClr val="accent1">
                    <a:tint val="10000"/>
                  </a:schemeClr>
                </a:solidFill>
                <a:prstDash val="solid"/>
                <a:miter lim="800000"/>
              </a:ln>
              <a:solidFill>
                <a:schemeClr val="accent5">
                  <a:lumMod val="50000"/>
                </a:schemeClr>
              </a:solidFill>
              <a:effectLst>
                <a:glow rad="45500">
                  <a:schemeClr val="accent1">
                    <a:satMod val="220000"/>
                    <a:alpha val="35000"/>
                  </a:schemeClr>
                </a:glow>
                <a:outerShdw blurRad="38100" dist="38100" dir="2700000" algn="tl">
                  <a:srgbClr val="000000">
                    <a:alpha val="43137"/>
                  </a:srgbClr>
                </a:outerShdw>
              </a:effectLst>
            </a:endParaRPr>
          </a:p>
        </p:txBody>
      </p:sp>
      <p:sp>
        <p:nvSpPr>
          <p:cNvPr id="14" name="Rectángulo 1"/>
          <p:cNvSpPr/>
          <p:nvPr/>
        </p:nvSpPr>
        <p:spPr>
          <a:xfrm>
            <a:off x="129019" y="3861048"/>
            <a:ext cx="5349238" cy="2431435"/>
          </a:xfrm>
          <a:prstGeom prst="rect">
            <a:avLst/>
          </a:prstGeom>
        </p:spPr>
        <p:txBody>
          <a:bodyPr wrap="square">
            <a:spAutoFit/>
          </a:bodyPr>
          <a:lstStyle/>
          <a:p>
            <a:pPr algn="just"/>
            <a:r>
              <a:rPr lang="es-AR" sz="1900" dirty="0">
                <a:latin typeface="Arial" panose="020B0604020202020204" pitchFamily="34" charset="0"/>
                <a:cs typeface="Arial" panose="020B0604020202020204" pitchFamily="34" charset="0"/>
              </a:rPr>
              <a:t>Para cumplir con los objetivos propuestos, </a:t>
            </a:r>
            <a:r>
              <a:rPr lang="es-A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MTI </a:t>
            </a:r>
            <a:r>
              <a:rPr lang="es-AR" sz="19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 la </a:t>
            </a:r>
            <a:r>
              <a:rPr lang="es-AR" sz="19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priorización de los proyectos</a:t>
            </a:r>
            <a:r>
              <a:rPr lang="es-AR" sz="1900" dirty="0">
                <a:latin typeface="Arial" panose="020B0604020202020204" pitchFamily="34" charset="0"/>
                <a:cs typeface="Arial" panose="020B0604020202020204" pitchFamily="34" charset="0"/>
              </a:rPr>
              <a:t> de manera que se haga un uso eficiente de los recursos, que en su mayoría son provenientes de </a:t>
            </a:r>
            <a:r>
              <a:rPr lang="es-AR" sz="1900" dirty="0" smtClean="0">
                <a:latin typeface="Arial" panose="020B0604020202020204" pitchFamily="34" charset="0"/>
                <a:cs typeface="Arial" panose="020B0604020202020204" pitchFamily="34" charset="0"/>
              </a:rPr>
              <a:t>la Cooperación </a:t>
            </a:r>
            <a:r>
              <a:rPr lang="es-AR" sz="1900" dirty="0">
                <a:latin typeface="Arial" panose="020B0604020202020204" pitchFamily="34" charset="0"/>
                <a:cs typeface="Arial" panose="020B0604020202020204" pitchFamily="34" charset="0"/>
              </a:rPr>
              <a:t>Externa, y garanticen el dinamismo de las inversiones en pro del desarrollo </a:t>
            </a:r>
            <a:r>
              <a:rPr lang="es-AR" sz="1900" dirty="0" smtClean="0">
                <a:latin typeface="Arial" panose="020B0604020202020204" pitchFamily="34" charset="0"/>
                <a:cs typeface="Arial" panose="020B0604020202020204" pitchFamily="34" charset="0"/>
              </a:rPr>
              <a:t>económico y la reducción de la pobreza.</a:t>
            </a:r>
            <a:endParaRPr lang="es-NI"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154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270244" y="175570"/>
            <a:ext cx="8136904" cy="369332"/>
          </a:xfrm>
          <a:prstGeom prst="rect">
            <a:avLst/>
          </a:prstGeom>
          <a:noFill/>
        </p:spPr>
        <p:txBody>
          <a:bodyPr wrap="square" rtlCol="0">
            <a:spAutoFit/>
          </a:bodyPr>
          <a:lstStyle/>
          <a:p>
            <a:r>
              <a:rPr lang="es-NI" b="1" dirty="0" smtClean="0">
                <a:latin typeface="Arial" pitchFamily="34" charset="0"/>
                <a:cs typeface="Arial" pitchFamily="34" charset="0"/>
              </a:rPr>
              <a:t>ASPECTOS SOCIO-ECONOMICOS DE LOS MUNICIPIOS</a:t>
            </a:r>
            <a:endParaRPr lang="es-NI" b="1" dirty="0">
              <a:latin typeface="Arial" pitchFamily="34" charset="0"/>
              <a:cs typeface="Arial" pitchFamily="34" charset="0"/>
            </a:endParaRPr>
          </a:p>
        </p:txBody>
      </p:sp>
      <p:sp>
        <p:nvSpPr>
          <p:cNvPr id="3" name="2 Rectángulo"/>
          <p:cNvSpPr/>
          <p:nvPr/>
        </p:nvSpPr>
        <p:spPr>
          <a:xfrm>
            <a:off x="270244" y="620688"/>
            <a:ext cx="8623428" cy="4478149"/>
          </a:xfrm>
          <a:prstGeom prst="rect">
            <a:avLst/>
          </a:prstGeom>
        </p:spPr>
        <p:txBody>
          <a:bodyPr wrap="square">
            <a:spAutoFit/>
          </a:bodyPr>
          <a:lstStyle/>
          <a:p>
            <a:pPr algn="just"/>
            <a:r>
              <a:rPr lang="es-NI" b="1" u="sng" dirty="0" smtClean="0">
                <a:solidFill>
                  <a:srgbClr val="0070C0"/>
                </a:solidFill>
                <a:latin typeface="Arial" pitchFamily="34" charset="0"/>
                <a:cs typeface="Arial" pitchFamily="34" charset="0"/>
              </a:rPr>
              <a:t>MUNICIPIO </a:t>
            </a:r>
            <a:r>
              <a:rPr lang="es-NI" b="1" u="sng" dirty="0">
                <a:solidFill>
                  <a:srgbClr val="0070C0"/>
                </a:solidFill>
                <a:latin typeface="Arial" pitchFamily="34" charset="0"/>
                <a:cs typeface="Arial" pitchFamily="34" charset="0"/>
              </a:rPr>
              <a:t>DE </a:t>
            </a:r>
            <a:r>
              <a:rPr lang="es-NI" b="1" u="sng" dirty="0" smtClean="0">
                <a:solidFill>
                  <a:srgbClr val="0070C0"/>
                </a:solidFill>
                <a:latin typeface="Arial" pitchFamily="34" charset="0"/>
                <a:cs typeface="Arial" pitchFamily="34" charset="0"/>
              </a:rPr>
              <a:t>TOLA</a:t>
            </a:r>
            <a:endParaRPr lang="es-NI" b="1" u="sng" dirty="0">
              <a:solidFill>
                <a:srgbClr val="0070C0"/>
              </a:solidFill>
              <a:latin typeface="Arial" pitchFamily="34" charset="0"/>
              <a:cs typeface="Arial" pitchFamily="34" charset="0"/>
            </a:endParaRPr>
          </a:p>
          <a:p>
            <a:pPr algn="just"/>
            <a:endParaRPr lang="es-NI" sz="1700" dirty="0"/>
          </a:p>
          <a:p>
            <a:pPr algn="just"/>
            <a:r>
              <a:rPr lang="es-NI" sz="1700" dirty="0" smtClean="0"/>
              <a:t>Marina </a:t>
            </a:r>
            <a:r>
              <a:rPr lang="es-NI" sz="1700" dirty="0"/>
              <a:t>de Guacalito: se construyen 100 villas, un hotel, 200 condominios en 40 edificios, 16 apartamentos independientes, un campo de golf y otro de polo. </a:t>
            </a:r>
          </a:p>
          <a:p>
            <a:pPr algn="just"/>
            <a:endParaRPr lang="es-NI" sz="1700" dirty="0"/>
          </a:p>
          <a:p>
            <a:pPr algn="just"/>
            <a:r>
              <a:rPr lang="es-NI" sz="1700" dirty="0"/>
              <a:t>Rancho Brito</a:t>
            </a:r>
            <a:r>
              <a:rPr lang="es-NI" sz="1700" dirty="0" smtClean="0"/>
              <a:t>: tiene </a:t>
            </a:r>
            <a:r>
              <a:rPr lang="es-NI" sz="1700" dirty="0"/>
              <a:t>planificada una zona de hoteles y otra zona residenciales.</a:t>
            </a:r>
          </a:p>
          <a:p>
            <a:pPr algn="just"/>
            <a:endParaRPr lang="es-NI" sz="1700" dirty="0"/>
          </a:p>
          <a:p>
            <a:pPr algn="just"/>
            <a:r>
              <a:rPr lang="es-NI" sz="1700" dirty="0"/>
              <a:t>Punta Teonoste: este proyecto es merecedor de un gran atractivo para sus visitantes, ya que ofrece cabañas típicas de diferentes diseños, que se alquila que buscan un ambiente </a:t>
            </a:r>
            <a:endParaRPr lang="es-NI" sz="1700" dirty="0" smtClean="0"/>
          </a:p>
          <a:p>
            <a:pPr algn="just"/>
            <a:endParaRPr lang="es-NI" sz="1700" dirty="0">
              <a:latin typeface="Arial" pitchFamily="34" charset="0"/>
              <a:cs typeface="Arial" pitchFamily="34" charset="0"/>
            </a:endParaRPr>
          </a:p>
          <a:p>
            <a:pPr algn="just"/>
            <a:r>
              <a:rPr lang="es-NI" b="1" u="sng" dirty="0" smtClean="0">
                <a:solidFill>
                  <a:srgbClr val="0070C0"/>
                </a:solidFill>
                <a:latin typeface="Arial" pitchFamily="34" charset="0"/>
                <a:cs typeface="Arial" pitchFamily="34" charset="0"/>
              </a:rPr>
              <a:t>MUNICIPIO </a:t>
            </a:r>
            <a:r>
              <a:rPr lang="es-NI" b="1" u="sng" dirty="0">
                <a:solidFill>
                  <a:srgbClr val="0070C0"/>
                </a:solidFill>
                <a:latin typeface="Arial" pitchFamily="34" charset="0"/>
                <a:cs typeface="Arial" pitchFamily="34" charset="0"/>
              </a:rPr>
              <a:t>DE SAN JUAN DEL SUR </a:t>
            </a:r>
          </a:p>
          <a:p>
            <a:pPr algn="just"/>
            <a:endParaRPr lang="es-NI" sz="1600" dirty="0" smtClean="0">
              <a:latin typeface="Arial" pitchFamily="34" charset="0"/>
              <a:cs typeface="Arial" pitchFamily="34" charset="0"/>
            </a:endParaRPr>
          </a:p>
          <a:p>
            <a:pPr algn="just"/>
            <a:r>
              <a:rPr lang="es-NI" sz="1600" dirty="0" smtClean="0">
                <a:latin typeface="Arial" pitchFamily="34" charset="0"/>
                <a:cs typeface="Arial" pitchFamily="34" charset="0"/>
              </a:rPr>
              <a:t>San </a:t>
            </a:r>
            <a:r>
              <a:rPr lang="es-NI" sz="1600" dirty="0">
                <a:latin typeface="Arial" pitchFamily="34" charset="0"/>
                <a:cs typeface="Arial" pitchFamily="34" charset="0"/>
              </a:rPr>
              <a:t>Juan del Sur cuenta con atractivos naturales y culturales de gran interés para los visitantes que disfrutan del turismo y de las playas, la pesca deportiva, los sitios arqueológicos e históricos, convirtiéndola en una región estratégica para el desarrollo de la industria turística.</a:t>
            </a:r>
          </a:p>
          <a:p>
            <a:pPr algn="just"/>
            <a:endParaRPr lang="es-ES" sz="1600" dirty="0">
              <a:latin typeface="Arial" pitchFamily="34" charset="0"/>
              <a:cs typeface="Arial" pitchFamily="34" charset="0"/>
            </a:endParaRPr>
          </a:p>
        </p:txBody>
      </p:sp>
    </p:spTree>
    <p:extLst>
      <p:ext uri="{BB962C8B-B14F-4D97-AF65-F5344CB8AC3E}">
        <p14:creationId xmlns:p14="http://schemas.microsoft.com/office/powerpoint/2010/main" val="314095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1"/>
          <p:cNvSpPr/>
          <p:nvPr/>
        </p:nvSpPr>
        <p:spPr>
          <a:xfrm>
            <a:off x="179512" y="188640"/>
            <a:ext cx="4416594" cy="369332"/>
          </a:xfrm>
          <a:prstGeom prst="rect">
            <a:avLst/>
          </a:prstGeom>
        </p:spPr>
        <p:txBody>
          <a:bodyPr wrap="none">
            <a:spAutoFit/>
          </a:bodyPr>
          <a:lstStyle/>
          <a:p>
            <a:pPr>
              <a:spcAft>
                <a:spcPts val="0"/>
              </a:spcAft>
            </a:pPr>
            <a:r>
              <a:rPr lang="es-NI" b="1" dirty="0">
                <a:latin typeface="Arial" pitchFamily="34" charset="0"/>
                <a:cs typeface="Arial" pitchFamily="34" charset="0"/>
              </a:rPr>
              <a:t>Situación de la Pobreza en el Proyecto</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89" y="836712"/>
            <a:ext cx="76295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429000"/>
            <a:ext cx="91344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177958" y="5010585"/>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
        <p:nvSpPr>
          <p:cNvPr id="6" name="CuadroTexto 5"/>
          <p:cNvSpPr txBox="1"/>
          <p:nvPr/>
        </p:nvSpPr>
        <p:spPr>
          <a:xfrm>
            <a:off x="561089" y="2931750"/>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Tree>
    <p:extLst>
      <p:ext uri="{BB962C8B-B14F-4D97-AF65-F5344CB8AC3E}">
        <p14:creationId xmlns:p14="http://schemas.microsoft.com/office/powerpoint/2010/main" val="6078998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ctángulo 2"/>
          <p:cNvSpPr/>
          <p:nvPr/>
        </p:nvSpPr>
        <p:spPr>
          <a:xfrm>
            <a:off x="3275856" y="44624"/>
            <a:ext cx="2962349" cy="461665"/>
          </a:xfrm>
          <a:prstGeom prst="rect">
            <a:avLst/>
          </a:prstGeom>
        </p:spPr>
        <p:txBody>
          <a:bodyPr wrap="none">
            <a:spAutoFit/>
          </a:bodyPr>
          <a:lstStyle/>
          <a:p>
            <a:r>
              <a:rPr lang="es-PE" sz="2400" b="1" dirty="0">
                <a:solidFill>
                  <a:srgbClr val="0070C0"/>
                </a:solidFill>
                <a:latin typeface="Calibri" panose="020F0502020204030204" pitchFamily="34" charset="0"/>
                <a:ea typeface="Calibri" panose="020F0502020204030204" pitchFamily="34" charset="0"/>
                <a:cs typeface="Arial" panose="020B0604020202020204" pitchFamily="34" charset="0"/>
              </a:rPr>
              <a:t>Indicadores Agrícolas </a:t>
            </a:r>
            <a:endParaRPr lang="es-NI" sz="2400" b="1" dirty="0">
              <a:solidFill>
                <a:srgbClr val="0070C0"/>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654683045"/>
              </p:ext>
            </p:extLst>
          </p:nvPr>
        </p:nvGraphicFramePr>
        <p:xfrm>
          <a:off x="1259632" y="1340768"/>
          <a:ext cx="6553848" cy="3456380"/>
        </p:xfrm>
        <a:graphic>
          <a:graphicData uri="http://schemas.openxmlformats.org/drawingml/2006/table">
            <a:tbl>
              <a:tblPr/>
              <a:tblGrid>
                <a:gridCol w="1695104"/>
                <a:gridCol w="2655945"/>
                <a:gridCol w="1158042"/>
                <a:gridCol w="1044757"/>
              </a:tblGrid>
              <a:tr h="392770">
                <a:tc gridSpan="4">
                  <a:txBody>
                    <a:bodyPr/>
                    <a:lstStyle/>
                    <a:p>
                      <a:pPr algn="ctr" fontAlgn="ctr"/>
                      <a:r>
                        <a:rPr lang="es-NI" sz="1600" b="1" i="0" u="none" strike="noStrike" dirty="0">
                          <a:solidFill>
                            <a:srgbClr val="000000"/>
                          </a:solidFill>
                          <a:effectLst/>
                          <a:latin typeface="Calibri"/>
                        </a:rPr>
                        <a:t>DEPARTAMENTOS Y MUNICIPIO DE LA </a:t>
                      </a:r>
                      <a:r>
                        <a:rPr lang="es-NI" sz="1600" b="1" i="0" u="none" strike="noStrike" dirty="0" smtClean="0">
                          <a:solidFill>
                            <a:srgbClr val="000000"/>
                          </a:solidFill>
                          <a:effectLst/>
                          <a:latin typeface="Calibri"/>
                        </a:rPr>
                        <a:t>LITORAL DEL PACIFICO</a:t>
                      </a:r>
                      <a:endParaRPr lang="es-NI" sz="1600" b="1" i="0" u="none" strike="noStrike" dirty="0">
                        <a:solidFill>
                          <a:srgbClr val="000000"/>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a:noFill/>
                    </a:lnR>
                    <a:lnT>
                      <a:noFill/>
                    </a:lnT>
                    <a:lnB w="6350" cap="flat" cmpd="sng" algn="ctr">
                      <a:solidFill>
                        <a:srgbClr val="1D1B10"/>
                      </a:solidFill>
                      <a:prstDash val="solid"/>
                      <a:round/>
                      <a:headEnd type="none" w="med" len="med"/>
                      <a:tailEnd type="none" w="med" len="med"/>
                    </a:lnB>
                  </a:tcPr>
                </a:tc>
                <a:tc hMerge="1">
                  <a:txBody>
                    <a:bodyPr/>
                    <a:lstStyle/>
                    <a:p>
                      <a:endParaRPr lang="es-NI"/>
                    </a:p>
                  </a:txBody>
                  <a:tcPr/>
                </a:tc>
                <a:tc hMerge="1">
                  <a:txBody>
                    <a:bodyPr/>
                    <a:lstStyle/>
                    <a:p>
                      <a:endParaRPr lang="es-NI"/>
                    </a:p>
                  </a:txBody>
                  <a:tcPr/>
                </a:tc>
                <a:tc hMerge="1">
                  <a:txBody>
                    <a:bodyPr/>
                    <a:lstStyle/>
                    <a:p>
                      <a:endParaRPr lang="es-NI"/>
                    </a:p>
                  </a:txBody>
                  <a:tcPr/>
                </a:tc>
              </a:tr>
              <a:tr h="648073">
                <a:tc>
                  <a:txBody>
                    <a:bodyPr/>
                    <a:lstStyle/>
                    <a:p>
                      <a:pPr algn="ctr" fontAlgn="ctr"/>
                      <a:r>
                        <a:rPr lang="es-NI" sz="1100" b="1" i="0" u="none" strike="noStrike" dirty="0">
                          <a:solidFill>
                            <a:srgbClr val="333300"/>
                          </a:solidFill>
                          <a:effectLst/>
                          <a:latin typeface="Calibri"/>
                        </a:rPr>
                        <a:t>Departamento</a:t>
                      </a:r>
                    </a:p>
                  </a:txBody>
                  <a:tcPr marL="9525" marR="9525" marT="9525" marB="0" anchor="ctr">
                    <a:lnL w="6350" cap="flat" cmpd="sng" algn="ctr">
                      <a:solidFill>
                        <a:srgbClr val="1D1B10"/>
                      </a:solidFill>
                      <a:prstDash val="solid"/>
                      <a:round/>
                      <a:headEnd type="none" w="med" len="med"/>
                      <a:tailEnd type="none" w="med" len="med"/>
                    </a:lnL>
                    <a:lnR w="6350" cap="flat" cmpd="sng" algn="ctr">
                      <a:solidFill>
                        <a:srgbClr val="1D1B10"/>
                      </a:solidFill>
                      <a:prstDash val="solid"/>
                      <a:round/>
                      <a:headEnd type="none" w="med" len="med"/>
                      <a:tailEnd type="none" w="med" len="med"/>
                    </a:lnR>
                    <a:lnT w="6350" cap="flat" cmpd="sng" algn="ctr">
                      <a:solidFill>
                        <a:srgbClr val="1D1B1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s-NI" sz="1100" b="1" i="0" u="none" strike="noStrike" dirty="0">
                          <a:solidFill>
                            <a:srgbClr val="333300"/>
                          </a:solidFill>
                          <a:effectLst/>
                          <a:latin typeface="Calibri"/>
                        </a:rPr>
                        <a:t>Municipios</a:t>
                      </a:r>
                    </a:p>
                  </a:txBody>
                  <a:tcPr marL="9525" marR="9525" marT="9525" marB="0" anchor="ctr">
                    <a:lnL w="6350" cap="flat" cmpd="sng" algn="ctr">
                      <a:solidFill>
                        <a:srgbClr val="1D1B10"/>
                      </a:solidFill>
                      <a:prstDash val="solid"/>
                      <a:round/>
                      <a:headEnd type="none" w="med" len="med"/>
                      <a:tailEnd type="none" w="med" len="med"/>
                    </a:lnL>
                    <a:lnR w="6350" cap="flat" cmpd="sng" algn="ctr">
                      <a:solidFill>
                        <a:srgbClr val="1D1B10"/>
                      </a:solidFill>
                      <a:prstDash val="solid"/>
                      <a:round/>
                      <a:headEnd type="none" w="med" len="med"/>
                      <a:tailEnd type="none" w="med" len="med"/>
                    </a:lnR>
                    <a:lnT w="6350" cap="flat" cmpd="sng" algn="ctr">
                      <a:solidFill>
                        <a:srgbClr val="1D1B1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s-NI" sz="1100" b="1" i="0" u="none" strike="noStrike" dirty="0">
                          <a:solidFill>
                            <a:srgbClr val="333300"/>
                          </a:solidFill>
                          <a:effectLst/>
                          <a:latin typeface="Calibri"/>
                        </a:rPr>
                        <a:t>Población 2016</a:t>
                      </a:r>
                    </a:p>
                  </a:txBody>
                  <a:tcPr marL="9525" marR="9525" marT="9525" marB="0" anchor="ctr">
                    <a:lnL w="6350" cap="flat" cmpd="sng" algn="ctr">
                      <a:solidFill>
                        <a:srgbClr val="1D1B10"/>
                      </a:solidFill>
                      <a:prstDash val="solid"/>
                      <a:round/>
                      <a:headEnd type="none" w="med" len="med"/>
                      <a:tailEnd type="none" w="med" len="med"/>
                    </a:lnL>
                    <a:lnR w="6350" cap="flat" cmpd="sng" algn="ctr">
                      <a:solidFill>
                        <a:srgbClr val="1D1B10"/>
                      </a:solidFill>
                      <a:prstDash val="solid"/>
                      <a:round/>
                      <a:headEnd type="none" w="med" len="med"/>
                      <a:tailEnd type="none" w="med" len="med"/>
                    </a:lnR>
                    <a:lnT w="6350" cap="flat" cmpd="sng" algn="ctr">
                      <a:solidFill>
                        <a:srgbClr val="1D1B1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es-NI" sz="1100" b="1" i="0" u="none" strike="noStrike" dirty="0" smtClean="0">
                          <a:solidFill>
                            <a:srgbClr val="333300"/>
                          </a:solidFill>
                          <a:effectLst/>
                          <a:latin typeface="Calibri"/>
                        </a:rPr>
                        <a:t>Producción </a:t>
                      </a:r>
                      <a:r>
                        <a:rPr lang="es-NI" sz="1100" b="1" i="0" u="none" strike="noStrike" dirty="0">
                          <a:solidFill>
                            <a:srgbClr val="333300"/>
                          </a:solidFill>
                          <a:effectLst/>
                          <a:latin typeface="Calibri"/>
                        </a:rPr>
                        <a:t>(qq) 2011-2012</a:t>
                      </a:r>
                    </a:p>
                  </a:txBody>
                  <a:tcPr marL="9525" marR="9525" marT="9525" marB="0" anchor="ctr">
                    <a:lnL w="6350" cap="flat" cmpd="sng" algn="ctr">
                      <a:solidFill>
                        <a:srgbClr val="1D1B10"/>
                      </a:solidFill>
                      <a:prstDash val="solid"/>
                      <a:round/>
                      <a:headEnd type="none" w="med" len="med"/>
                      <a:tailEnd type="none" w="med" len="med"/>
                    </a:lnL>
                    <a:lnR w="6350" cap="flat" cmpd="sng" algn="ctr">
                      <a:solidFill>
                        <a:srgbClr val="1D1B10"/>
                      </a:solidFill>
                      <a:prstDash val="solid"/>
                      <a:round/>
                      <a:headEnd type="none" w="med" len="med"/>
                      <a:tailEnd type="none" w="med" len="med"/>
                    </a:lnR>
                    <a:lnT w="6350" cap="flat" cmpd="sng" algn="ctr">
                      <a:solidFill>
                        <a:srgbClr val="1D1B1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r>
              <a:tr h="412409">
                <a:tc>
                  <a:txBody>
                    <a:bodyPr/>
                    <a:lstStyle/>
                    <a:p>
                      <a:pPr algn="ctr" fontAlgn="ctr"/>
                      <a:r>
                        <a:rPr lang="es-NI" sz="1600" b="0" i="0" u="none" strike="noStrike" dirty="0">
                          <a:solidFill>
                            <a:srgbClr val="494529"/>
                          </a:solidFill>
                          <a:effectLst/>
                          <a:latin typeface="Calibri"/>
                        </a:rPr>
                        <a:t>MANAGUA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NI" sz="1600" b="0" i="0" u="none" strike="noStrike" dirty="0">
                          <a:solidFill>
                            <a:srgbClr val="494529"/>
                          </a:solidFill>
                          <a:effectLst/>
                          <a:latin typeface="Calibri"/>
                        </a:rPr>
                        <a:t>San Rafael del Sur</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52,919</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NI" sz="1600" b="0" i="0" u="none" strike="noStrike" dirty="0">
                          <a:solidFill>
                            <a:srgbClr val="000000"/>
                          </a:solidFill>
                          <a:effectLst/>
                          <a:latin typeface="Calibri"/>
                        </a:rPr>
                        <a:t>61,040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770">
                <a:tc rowSpan="3">
                  <a:txBody>
                    <a:bodyPr/>
                    <a:lstStyle/>
                    <a:p>
                      <a:pPr algn="ctr" fontAlgn="ctr"/>
                      <a:r>
                        <a:rPr lang="es-NI" sz="1600" b="0" i="0" u="none" strike="noStrike" dirty="0">
                          <a:solidFill>
                            <a:srgbClr val="494529"/>
                          </a:solidFill>
                          <a:effectLst/>
                          <a:latin typeface="Calibri"/>
                        </a:rPr>
                        <a:t>CARAZO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NI" sz="1600" b="0" i="0" u="none" strike="noStrike" dirty="0">
                          <a:solidFill>
                            <a:srgbClr val="494529"/>
                          </a:solidFill>
                          <a:effectLst/>
                          <a:latin typeface="Calibri"/>
                        </a:rPr>
                        <a:t>Jinotepe</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52,628</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38,020</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392770">
                <a:tc vMerge="1">
                  <a:txBody>
                    <a:bodyPr/>
                    <a:lstStyle/>
                    <a:p>
                      <a:endParaRPr lang="es-NI"/>
                    </a:p>
                  </a:txBody>
                  <a:tcPr/>
                </a:tc>
                <a:tc>
                  <a:txBody>
                    <a:bodyPr/>
                    <a:lstStyle/>
                    <a:p>
                      <a:pPr algn="l" fontAlgn="ctr"/>
                      <a:r>
                        <a:rPr lang="es-NI" sz="1600" b="0" i="0" u="none" strike="noStrike" dirty="0">
                          <a:solidFill>
                            <a:srgbClr val="494529"/>
                          </a:solidFill>
                          <a:effectLst/>
                          <a:latin typeface="Calibri"/>
                        </a:rPr>
                        <a:t>Diriamba</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63,727</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73,913</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412409">
                <a:tc vMerge="1">
                  <a:txBody>
                    <a:bodyPr/>
                    <a:lstStyle/>
                    <a:p>
                      <a:endParaRPr lang="es-NI"/>
                    </a:p>
                  </a:txBody>
                  <a:tcPr/>
                </a:tc>
                <a:tc>
                  <a:txBody>
                    <a:bodyPr/>
                    <a:lstStyle/>
                    <a:p>
                      <a:pPr algn="l" fontAlgn="ctr"/>
                      <a:r>
                        <a:rPr lang="es-NI" sz="1600" b="0" i="0" u="none" strike="noStrike" dirty="0">
                          <a:solidFill>
                            <a:srgbClr val="494529"/>
                          </a:solidFill>
                          <a:effectLst/>
                          <a:latin typeface="Calibri"/>
                        </a:rPr>
                        <a:t>Santa Teresa</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NI" sz="1600" b="0" i="0" u="none" strike="noStrike" dirty="0">
                          <a:solidFill>
                            <a:srgbClr val="000000"/>
                          </a:solidFill>
                          <a:effectLst/>
                          <a:latin typeface="Calibri"/>
                        </a:rPr>
                        <a:t>18,183</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NI" sz="1600" b="0" i="0" u="none" strike="noStrike" dirty="0">
                          <a:solidFill>
                            <a:srgbClr val="000000"/>
                          </a:solidFill>
                          <a:effectLst/>
                          <a:latin typeface="Calibri"/>
                        </a:rPr>
                        <a:t>84,952</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392770">
                <a:tc rowSpan="2">
                  <a:txBody>
                    <a:bodyPr/>
                    <a:lstStyle/>
                    <a:p>
                      <a:pPr algn="ctr" fontAlgn="ctr"/>
                      <a:r>
                        <a:rPr lang="es-NI" sz="1600" b="0" i="0" u="none" strike="noStrike" dirty="0">
                          <a:solidFill>
                            <a:srgbClr val="494529"/>
                          </a:solidFill>
                          <a:effectLst/>
                          <a:latin typeface="Calibri"/>
                        </a:rPr>
                        <a:t>RIVAS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NI" sz="1600" b="0" i="0" u="none" strike="noStrike" dirty="0">
                          <a:solidFill>
                            <a:srgbClr val="494529"/>
                          </a:solidFill>
                          <a:effectLst/>
                          <a:latin typeface="Calibri"/>
                        </a:rPr>
                        <a:t>Tola</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23,451</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s-NI" sz="1600" b="0" i="0" u="none" strike="noStrike" dirty="0">
                          <a:solidFill>
                            <a:srgbClr val="000000"/>
                          </a:solidFill>
                          <a:effectLst/>
                          <a:latin typeface="Calibri"/>
                        </a:rPr>
                        <a:t>67,499</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412409">
                <a:tc vMerge="1">
                  <a:txBody>
                    <a:bodyPr/>
                    <a:lstStyle/>
                    <a:p>
                      <a:endParaRPr lang="es-NI"/>
                    </a:p>
                  </a:txBody>
                  <a:tcPr/>
                </a:tc>
                <a:tc>
                  <a:txBody>
                    <a:bodyPr/>
                    <a:lstStyle/>
                    <a:p>
                      <a:pPr algn="l" fontAlgn="ctr"/>
                      <a:r>
                        <a:rPr lang="es-NI" sz="1600" b="0" i="0" u="none" strike="noStrike" dirty="0">
                          <a:solidFill>
                            <a:srgbClr val="494529"/>
                          </a:solidFill>
                          <a:effectLst/>
                          <a:latin typeface="Calibri"/>
                        </a:rPr>
                        <a:t>San Juan del Sur</a:t>
                      </a:r>
                    </a:p>
                  </a:txBody>
                  <a:tcPr marL="85725" marR="9525" marT="9525"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NI" sz="1600" b="0" i="0" u="none" strike="noStrike" dirty="0">
                          <a:solidFill>
                            <a:srgbClr val="000000"/>
                          </a:solidFill>
                          <a:effectLst/>
                          <a:latin typeface="Calibri"/>
                        </a:rPr>
                        <a:t>15,762</a:t>
                      </a:r>
                    </a:p>
                  </a:txBody>
                  <a:tcPr marL="9525" marR="9525" marT="9525" marB="0" anchor="b">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NI" sz="1600" b="0" i="0" u="none" strike="noStrike" dirty="0">
                          <a:solidFill>
                            <a:srgbClr val="000000"/>
                          </a:solidFill>
                          <a:effectLst/>
                          <a:latin typeface="Calibri"/>
                        </a:rPr>
                        <a:t>35,369</a:t>
                      </a:r>
                    </a:p>
                  </a:txBody>
                  <a:tcPr marL="9525" marR="9525" marT="9525" marB="0" anchor="b">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uadroTexto 3"/>
          <p:cNvSpPr txBox="1"/>
          <p:nvPr/>
        </p:nvSpPr>
        <p:spPr>
          <a:xfrm>
            <a:off x="1187624" y="4797152"/>
            <a:ext cx="2808312" cy="307777"/>
          </a:xfrm>
          <a:prstGeom prst="rect">
            <a:avLst/>
          </a:prstGeom>
          <a:noFill/>
        </p:spPr>
        <p:txBody>
          <a:bodyPr wrap="square" rtlCol="0">
            <a:spAutoFit/>
          </a:bodyPr>
          <a:lstStyle/>
          <a:p>
            <a:r>
              <a:rPr lang="es-NI" sz="1400" b="1" dirty="0" smtClean="0"/>
              <a:t>Fuente: </a:t>
            </a:r>
            <a:r>
              <a:rPr lang="es-NI" sz="1400" dirty="0" smtClean="0"/>
              <a:t>INIDE, Censo 2005</a:t>
            </a:r>
            <a:r>
              <a:rPr lang="es-NI" sz="1400" b="1" dirty="0" smtClean="0"/>
              <a:t> </a:t>
            </a:r>
            <a:endParaRPr lang="es-NI" sz="1400" b="1" dirty="0"/>
          </a:p>
        </p:txBody>
      </p:sp>
    </p:spTree>
    <p:extLst>
      <p:ext uri="{BB962C8B-B14F-4D97-AF65-F5344CB8AC3E}">
        <p14:creationId xmlns:p14="http://schemas.microsoft.com/office/powerpoint/2010/main" val="4051070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9 CuadroTexto"/>
          <p:cNvSpPr txBox="1"/>
          <p:nvPr/>
        </p:nvSpPr>
        <p:spPr>
          <a:xfrm>
            <a:off x="297842" y="419471"/>
            <a:ext cx="8138976"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ESTUDIO DE TRAFICO</a:t>
            </a:r>
            <a:endParaRPr lang="es-NI" sz="2400" b="1" dirty="0">
              <a:latin typeface="Arial" pitchFamily="34" charset="0"/>
              <a:cs typeface="Arial" pitchFamily="34" charset="0"/>
            </a:endParaRPr>
          </a:p>
        </p:txBody>
      </p:sp>
      <p:pic>
        <p:nvPicPr>
          <p:cNvPr id="17412" name="Imagen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84784"/>
            <a:ext cx="1996643" cy="17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506"/>
          <a:stretch/>
        </p:blipFill>
        <p:spPr bwMode="auto">
          <a:xfrm>
            <a:off x="539552" y="3789040"/>
            <a:ext cx="8378614" cy="128222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39552" y="4917380"/>
            <a:ext cx="4032448" cy="307777"/>
          </a:xfrm>
          <a:prstGeom prst="rect">
            <a:avLst/>
          </a:prstGeom>
          <a:noFill/>
        </p:spPr>
        <p:txBody>
          <a:bodyPr wrap="square" rtlCol="0">
            <a:spAutoFit/>
          </a:bodyPr>
          <a:lstStyle/>
          <a:p>
            <a:r>
              <a:rPr lang="es-NI" sz="1400" b="1" dirty="0" smtClean="0"/>
              <a:t>Fuente: </a:t>
            </a:r>
            <a:r>
              <a:rPr lang="es-NI" sz="1400" dirty="0" smtClean="0"/>
              <a:t>Estudio de Tráfico (Perfil) Preinversión</a:t>
            </a:r>
            <a:endParaRPr lang="es-NI" sz="1400" b="1" dirty="0"/>
          </a:p>
        </p:txBody>
      </p:sp>
    </p:spTree>
    <p:extLst>
      <p:ext uri="{BB962C8B-B14F-4D97-AF65-F5344CB8AC3E}">
        <p14:creationId xmlns:p14="http://schemas.microsoft.com/office/powerpoint/2010/main" val="184609121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9 CuadroTexto"/>
          <p:cNvSpPr txBox="1"/>
          <p:nvPr/>
        </p:nvSpPr>
        <p:spPr>
          <a:xfrm>
            <a:off x="297842" y="188639"/>
            <a:ext cx="8138976"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ESTUDIO DE TRAFICO</a:t>
            </a:r>
            <a:endParaRPr lang="es-NI" sz="2400" b="1" dirty="0">
              <a:latin typeface="Arial" pitchFamily="34" charset="0"/>
              <a:cs typeface="Arial" pitchFamily="34"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515" y="830893"/>
            <a:ext cx="4372198" cy="573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2075515" y="6540630"/>
            <a:ext cx="4644008" cy="307777"/>
          </a:xfrm>
          <a:prstGeom prst="rect">
            <a:avLst/>
          </a:prstGeom>
          <a:noFill/>
        </p:spPr>
        <p:txBody>
          <a:bodyPr wrap="square" rtlCol="0">
            <a:spAutoFit/>
          </a:bodyPr>
          <a:lstStyle/>
          <a:p>
            <a:r>
              <a:rPr lang="es-NI" sz="1400" b="1" dirty="0" smtClean="0"/>
              <a:t>Fuente: </a:t>
            </a:r>
            <a:r>
              <a:rPr lang="es-NI" sz="1400" dirty="0" smtClean="0"/>
              <a:t>Estudio de Tráfico (Perfil) Preinversión</a:t>
            </a:r>
            <a:endParaRPr lang="es-NI" sz="1400" b="1" dirty="0"/>
          </a:p>
        </p:txBody>
      </p:sp>
    </p:spTree>
    <p:extLst>
      <p:ext uri="{BB962C8B-B14F-4D97-AF65-F5344CB8AC3E}">
        <p14:creationId xmlns:p14="http://schemas.microsoft.com/office/powerpoint/2010/main" val="340513063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9 CuadroTexto"/>
          <p:cNvSpPr txBox="1"/>
          <p:nvPr/>
        </p:nvSpPr>
        <p:spPr>
          <a:xfrm>
            <a:off x="297842" y="908720"/>
            <a:ext cx="8138976" cy="461665"/>
          </a:xfrm>
          <a:prstGeom prst="rect">
            <a:avLst/>
          </a:prstGeom>
          <a:noFill/>
        </p:spPr>
        <p:txBody>
          <a:bodyPr wrap="square" rtlCol="0">
            <a:spAutoFit/>
          </a:bodyPr>
          <a:lstStyle/>
          <a:p>
            <a:pPr algn="ctr"/>
            <a:r>
              <a:rPr lang="es-ES" sz="2400" b="1" dirty="0">
                <a:latin typeface="Arial" pitchFamily="34" charset="0"/>
                <a:cs typeface="Arial" pitchFamily="34" charset="0"/>
              </a:rPr>
              <a:t>Parámetros mínimos de Diseño</a:t>
            </a:r>
          </a:p>
        </p:txBody>
      </p:sp>
      <p:sp>
        <p:nvSpPr>
          <p:cNvPr id="3" name="2 Rectángulo"/>
          <p:cNvSpPr/>
          <p:nvPr/>
        </p:nvSpPr>
        <p:spPr>
          <a:xfrm>
            <a:off x="1415002" y="1700808"/>
            <a:ext cx="5904656" cy="3139321"/>
          </a:xfrm>
          <a:prstGeom prst="rect">
            <a:avLst/>
          </a:prstGeom>
        </p:spPr>
        <p:txBody>
          <a:bodyPr wrap="square">
            <a:spAutoFit/>
          </a:bodyPr>
          <a:lstStyle/>
          <a:p>
            <a:pPr hangingPunct="0"/>
            <a:endParaRPr lang="es-NI" b="1" dirty="0"/>
          </a:p>
          <a:p>
            <a:r>
              <a:rPr lang="es-ES_tradnl" dirty="0"/>
              <a:t>Los parámetros de diseño a considerar en el proyecto se presentan a continuación:</a:t>
            </a:r>
            <a:endParaRPr lang="es-NI" dirty="0"/>
          </a:p>
          <a:p>
            <a:pPr lvl="0"/>
            <a:r>
              <a:rPr lang="es-ES_tradnl" dirty="0"/>
              <a:t>Derecho de Vía:			40 m o lo existente.</a:t>
            </a:r>
            <a:endParaRPr lang="es-NI" dirty="0"/>
          </a:p>
          <a:p>
            <a:pPr lvl="0"/>
            <a:r>
              <a:rPr lang="es-ES_tradnl" dirty="0"/>
              <a:t>Velocidad de Diseño:		30-40 km/h.</a:t>
            </a:r>
            <a:endParaRPr lang="es-NI" dirty="0"/>
          </a:p>
          <a:p>
            <a:pPr lvl="0"/>
            <a:r>
              <a:rPr lang="es-ES" dirty="0"/>
              <a:t>Números de Carriles:		Dos carriles. </a:t>
            </a:r>
            <a:endParaRPr lang="es-NI" dirty="0"/>
          </a:p>
          <a:p>
            <a:pPr lvl="0"/>
            <a:r>
              <a:rPr lang="es-ES" dirty="0"/>
              <a:t>Ancho de Carril:			3.50 m.</a:t>
            </a:r>
            <a:endParaRPr lang="es-NI" dirty="0"/>
          </a:p>
          <a:p>
            <a:pPr lvl="0"/>
            <a:r>
              <a:rPr lang="es-ES" dirty="0"/>
              <a:t>Ancho de Corona:			8.20 m.</a:t>
            </a:r>
            <a:endParaRPr lang="es-NI" dirty="0"/>
          </a:p>
          <a:p>
            <a:pPr lvl="0"/>
            <a:r>
              <a:rPr lang="es-ES" dirty="0"/>
              <a:t>Ancho de Hombros:		0.60 m.</a:t>
            </a:r>
            <a:endParaRPr lang="es-NI" dirty="0"/>
          </a:p>
          <a:p>
            <a:pPr lvl="0"/>
            <a:r>
              <a:rPr lang="es-ES" dirty="0"/>
              <a:t>Clasificación Funcional:		Troncal Secundaria.</a:t>
            </a:r>
            <a:endParaRPr lang="es-NI" dirty="0"/>
          </a:p>
          <a:p>
            <a:pPr lvl="0"/>
            <a:r>
              <a:rPr lang="es-ES" dirty="0"/>
              <a:t>Vehículo de Diseño:		T3-S2</a:t>
            </a:r>
            <a:endParaRPr lang="es-NI" dirty="0">
              <a:effectLst/>
            </a:endParaRPr>
          </a:p>
        </p:txBody>
      </p:sp>
      <p:sp>
        <p:nvSpPr>
          <p:cNvPr id="4" name="CuadroTexto 3"/>
          <p:cNvSpPr txBox="1"/>
          <p:nvPr/>
        </p:nvSpPr>
        <p:spPr>
          <a:xfrm>
            <a:off x="1415002" y="5016663"/>
            <a:ext cx="4032448" cy="307777"/>
          </a:xfrm>
          <a:prstGeom prst="rect">
            <a:avLst/>
          </a:prstGeom>
          <a:noFill/>
        </p:spPr>
        <p:txBody>
          <a:bodyPr wrap="square" rtlCol="0">
            <a:spAutoFit/>
          </a:bodyPr>
          <a:lstStyle/>
          <a:p>
            <a:r>
              <a:rPr lang="es-NI" sz="1400" b="1" dirty="0" smtClean="0"/>
              <a:t>Fuente: </a:t>
            </a:r>
            <a:r>
              <a:rPr lang="es-NI" sz="1400" dirty="0" smtClean="0"/>
              <a:t>Estudio de Tráfico (Perfil) Preinversión</a:t>
            </a:r>
            <a:endParaRPr lang="es-NI" sz="1400" b="1" dirty="0"/>
          </a:p>
        </p:txBody>
      </p:sp>
    </p:spTree>
    <p:extLst>
      <p:ext uri="{BB962C8B-B14F-4D97-AF65-F5344CB8AC3E}">
        <p14:creationId xmlns:p14="http://schemas.microsoft.com/office/powerpoint/2010/main" val="109644317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366382" y="998730"/>
            <a:ext cx="6104232" cy="369332"/>
          </a:xfrm>
          <a:prstGeom prst="rect">
            <a:avLst/>
          </a:prstGeom>
          <a:noFill/>
        </p:spPr>
        <p:txBody>
          <a:bodyPr wrap="square" rtlCol="0">
            <a:spAutoFit/>
          </a:bodyPr>
          <a:lstStyle/>
          <a:p>
            <a:pPr algn="ctr"/>
            <a:r>
              <a:rPr lang="es-NI" b="1" dirty="0">
                <a:solidFill>
                  <a:srgbClr val="FF0000"/>
                </a:solidFill>
                <a:latin typeface="Arial" pitchFamily="34" charset="0"/>
                <a:cs typeface="Arial" pitchFamily="34" charset="0"/>
              </a:rPr>
              <a:t>SECCION TIPICA PROYECTO LITORAL PACIFICO</a:t>
            </a:r>
          </a:p>
        </p:txBody>
      </p:sp>
      <p:sp>
        <p:nvSpPr>
          <p:cNvPr id="4" name="CuadroTexto 3"/>
          <p:cNvSpPr txBox="1"/>
          <p:nvPr/>
        </p:nvSpPr>
        <p:spPr>
          <a:xfrm>
            <a:off x="2249742" y="5103187"/>
            <a:ext cx="3024336" cy="253916"/>
          </a:xfrm>
          <a:prstGeom prst="rect">
            <a:avLst/>
          </a:prstGeom>
          <a:noFill/>
        </p:spPr>
        <p:txBody>
          <a:bodyPr wrap="square" rtlCol="0">
            <a:spAutoFit/>
          </a:bodyPr>
          <a:lstStyle/>
          <a:p>
            <a:r>
              <a:rPr lang="es-NI" sz="1050" b="1" dirty="0"/>
              <a:t>Fuente: </a:t>
            </a:r>
            <a:r>
              <a:rPr lang="es-NI" sz="1050" dirty="0"/>
              <a:t>Estudio de Tráfico (Perfil) Preinversión</a:t>
            </a:r>
            <a:endParaRPr lang="es-NI" sz="1050" b="1" dirty="0"/>
          </a:p>
        </p:txBody>
      </p:sp>
      <p:grpSp>
        <p:nvGrpSpPr>
          <p:cNvPr id="5" name="Grupo 4"/>
          <p:cNvGrpSpPr/>
          <p:nvPr/>
        </p:nvGrpSpPr>
        <p:grpSpPr>
          <a:xfrm>
            <a:off x="820274" y="1398086"/>
            <a:ext cx="7196447" cy="3705101"/>
            <a:chOff x="276225" y="1304925"/>
            <a:chExt cx="8591550" cy="4248150"/>
          </a:xfrm>
        </p:grpSpPr>
        <p:pic>
          <p:nvPicPr>
            <p:cNvPr id="2" name="Imagen 1"/>
            <p:cNvPicPr>
              <a:picLocks noChangeAspect="1"/>
            </p:cNvPicPr>
            <p:nvPr/>
          </p:nvPicPr>
          <p:blipFill>
            <a:blip r:embed="rId3"/>
            <a:stretch>
              <a:fillRect/>
            </a:stretch>
          </p:blipFill>
          <p:spPr>
            <a:xfrm>
              <a:off x="276225" y="1304925"/>
              <a:ext cx="8591550" cy="4248150"/>
            </a:xfrm>
            <a:prstGeom prst="rect">
              <a:avLst/>
            </a:prstGeom>
          </p:spPr>
        </p:pic>
        <p:sp>
          <p:nvSpPr>
            <p:cNvPr id="3" name="Rectángulo redondeado 2"/>
            <p:cNvSpPr/>
            <p:nvPr/>
          </p:nvSpPr>
          <p:spPr>
            <a:xfrm>
              <a:off x="5868144" y="4725144"/>
              <a:ext cx="2016224" cy="28803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525" b="1" dirty="0">
                  <a:latin typeface="Arial Black" panose="020B0A04020102020204" pitchFamily="34" charset="0"/>
                  <a:cs typeface="Aharoni" panose="02010803020104030203" pitchFamily="2" charset="-79"/>
                </a:rPr>
                <a:t>Concreto, Asfalto o Adoquín, *(Por Definir)* Espesor de carpeta </a:t>
              </a:r>
              <a:r>
                <a:rPr lang="es-MX" sz="675" b="1" dirty="0">
                  <a:latin typeface="Arial Black" panose="020B0A04020102020204" pitchFamily="34" charset="0"/>
                  <a:cs typeface="Aharoni" panose="02010803020104030203" pitchFamily="2" charset="-79"/>
                </a:rPr>
                <a:t>18</a:t>
              </a:r>
              <a:r>
                <a:rPr lang="es-MX" sz="525" b="1" dirty="0">
                  <a:latin typeface="Arial Black" panose="020B0A04020102020204" pitchFamily="34" charset="0"/>
                  <a:cs typeface="Aharoni" panose="02010803020104030203" pitchFamily="2" charset="-79"/>
                </a:rPr>
                <a:t>cm</a:t>
              </a:r>
              <a:endParaRPr lang="es-NI" sz="525" b="1" dirty="0">
                <a:latin typeface="Arial Black" panose="020B0A04020102020204" pitchFamily="34" charset="0"/>
                <a:cs typeface="Aharoni" panose="02010803020104030203" pitchFamily="2" charset="-79"/>
              </a:endParaRPr>
            </a:p>
          </p:txBody>
        </p:sp>
      </p:grpSp>
    </p:spTree>
    <p:extLst>
      <p:ext uri="{BB962C8B-B14F-4D97-AF65-F5344CB8AC3E}">
        <p14:creationId xmlns:p14="http://schemas.microsoft.com/office/powerpoint/2010/main" val="306758310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9 CuadroTexto"/>
          <p:cNvSpPr txBox="1"/>
          <p:nvPr/>
        </p:nvSpPr>
        <p:spPr>
          <a:xfrm>
            <a:off x="297842" y="188639"/>
            <a:ext cx="8138976" cy="1569660"/>
          </a:xfrm>
          <a:prstGeom prst="rect">
            <a:avLst/>
          </a:prstGeom>
          <a:noFill/>
        </p:spPr>
        <p:txBody>
          <a:bodyPr wrap="square" rtlCol="0">
            <a:spAutoFit/>
          </a:bodyPr>
          <a:lstStyle/>
          <a:p>
            <a:pPr algn="just"/>
            <a:r>
              <a:rPr lang="es-NI" sz="2400" b="1" dirty="0" smtClean="0">
                <a:latin typeface="Arial" pitchFamily="34" charset="0"/>
                <a:cs typeface="Arial" pitchFamily="34" charset="0"/>
              </a:rPr>
              <a:t>PRESUPUESTO </a:t>
            </a:r>
            <a:r>
              <a:rPr lang="es-NI" sz="2400" b="1" dirty="0">
                <a:latin typeface="Arial" pitchFamily="34" charset="0"/>
                <a:cs typeface="Arial" pitchFamily="34" charset="0"/>
              </a:rPr>
              <a:t>DE INVERSIÓN</a:t>
            </a:r>
          </a:p>
          <a:p>
            <a:pPr algn="ctr"/>
            <a:endParaRPr lang="es-NI" sz="2400" b="1" dirty="0">
              <a:latin typeface="Arial" pitchFamily="34" charset="0"/>
              <a:cs typeface="Arial" pitchFamily="34" charset="0"/>
            </a:endParaRPr>
          </a:p>
          <a:p>
            <a:pPr algn="ctr"/>
            <a:r>
              <a:rPr lang="es-NI" sz="2400" b="1" dirty="0">
                <a:latin typeface="Arial" pitchFamily="34" charset="0"/>
                <a:cs typeface="Arial" pitchFamily="34" charset="0"/>
              </a:rPr>
              <a:t>Estudio de Factibilidad y Diseño: US$ 987,000</a:t>
            </a:r>
          </a:p>
          <a:p>
            <a:pPr algn="ctr"/>
            <a:endParaRPr lang="es-NI" sz="2400" b="1" dirty="0">
              <a:latin typeface="Arial" pitchFamily="34" charset="0"/>
              <a:cs typeface="Arial" pitchFamily="34" charset="0"/>
            </a:endParaRPr>
          </a:p>
        </p:txBody>
      </p:sp>
      <p:sp>
        <p:nvSpPr>
          <p:cNvPr id="4" name="CuadroTexto 3"/>
          <p:cNvSpPr txBox="1"/>
          <p:nvPr/>
        </p:nvSpPr>
        <p:spPr>
          <a:xfrm>
            <a:off x="2020136" y="4092294"/>
            <a:ext cx="5576200" cy="738664"/>
          </a:xfrm>
          <a:prstGeom prst="rect">
            <a:avLst/>
          </a:prstGeom>
          <a:noFill/>
        </p:spPr>
        <p:txBody>
          <a:bodyPr wrap="square" rtlCol="0">
            <a:spAutoFit/>
          </a:bodyPr>
          <a:lstStyle/>
          <a:p>
            <a:r>
              <a:rPr lang="es-NI" sz="1400" b="1" dirty="0" smtClean="0"/>
              <a:t>Fuente: </a:t>
            </a:r>
            <a:r>
              <a:rPr lang="es-NI" sz="1400" dirty="0" smtClean="0"/>
              <a:t>Estudio de Tráfico (Perfil) </a:t>
            </a:r>
            <a:r>
              <a:rPr lang="es-NI" sz="1400" dirty="0" smtClean="0"/>
              <a:t>Preinversión, Monto estimados si se utiliza la ruta actual  y en pavimento asfalto o adoquines….pero no en concreto hidráulico.</a:t>
            </a:r>
            <a:endParaRPr lang="es-NI" sz="14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2552698024"/>
              </p:ext>
            </p:extLst>
          </p:nvPr>
        </p:nvGraphicFramePr>
        <p:xfrm>
          <a:off x="2020137" y="2130145"/>
          <a:ext cx="5000625" cy="1962150"/>
        </p:xfrm>
        <a:graphic>
          <a:graphicData uri="http://schemas.openxmlformats.org/presentationml/2006/ole">
            <mc:AlternateContent xmlns:mc="http://schemas.openxmlformats.org/markup-compatibility/2006">
              <mc:Choice xmlns:v="urn:schemas-microsoft-com:vml" Requires="v">
                <p:oleObj spid="_x0000_s3082" name="Hoja de cálculo" r:id="rId5" imgW="5000655" imgH="1962147" progId="Excel.Sheet.12">
                  <p:embed/>
                </p:oleObj>
              </mc:Choice>
              <mc:Fallback>
                <p:oleObj name="Hoja de cálculo" r:id="rId5" imgW="5000655" imgH="1962147" progId="Excel.Sheet.12">
                  <p:embed/>
                  <p:pic>
                    <p:nvPicPr>
                      <p:cNvPr id="0" name=""/>
                      <p:cNvPicPr/>
                      <p:nvPr/>
                    </p:nvPicPr>
                    <p:blipFill>
                      <a:blip r:embed="rId6"/>
                      <a:stretch>
                        <a:fillRect/>
                      </a:stretch>
                    </p:blipFill>
                    <p:spPr>
                      <a:xfrm>
                        <a:off x="2020137" y="2130145"/>
                        <a:ext cx="5000625" cy="1962150"/>
                      </a:xfrm>
                      <a:prstGeom prst="rect">
                        <a:avLst/>
                      </a:prstGeom>
                    </p:spPr>
                  </p:pic>
                </p:oleObj>
              </mc:Fallback>
            </mc:AlternateContent>
          </a:graphicData>
        </a:graphic>
      </p:graphicFrame>
    </p:spTree>
    <p:extLst>
      <p:ext uri="{BB962C8B-B14F-4D97-AF65-F5344CB8AC3E}">
        <p14:creationId xmlns:p14="http://schemas.microsoft.com/office/powerpoint/2010/main" val="283263597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836720912"/>
              </p:ext>
            </p:extLst>
          </p:nvPr>
        </p:nvGraphicFramePr>
        <p:xfrm>
          <a:off x="1234982" y="2564904"/>
          <a:ext cx="6264696" cy="1584176"/>
        </p:xfrm>
        <a:graphic>
          <a:graphicData uri="http://schemas.openxmlformats.org/drawingml/2006/table">
            <a:tbl>
              <a:tblPr>
                <a:tableStyleId>{3C2FFA5D-87B4-456A-9821-1D502468CF0F}</a:tableStyleId>
              </a:tblPr>
              <a:tblGrid>
                <a:gridCol w="3630676"/>
                <a:gridCol w="2634020"/>
              </a:tblGrid>
              <a:tr h="1021289">
                <a:tc>
                  <a:txBody>
                    <a:bodyPr/>
                    <a:lstStyle/>
                    <a:p>
                      <a:pPr algn="ctr">
                        <a:spcAft>
                          <a:spcPts val="0"/>
                        </a:spcAft>
                      </a:pPr>
                      <a:r>
                        <a:rPr lang="es-ES" sz="2000" b="1" dirty="0">
                          <a:effectLst/>
                        </a:rPr>
                        <a:t>V.A.N.</a:t>
                      </a:r>
                    </a:p>
                    <a:p>
                      <a:pPr algn="ctr">
                        <a:spcAft>
                          <a:spcPts val="0"/>
                        </a:spcAft>
                      </a:pPr>
                      <a:r>
                        <a:rPr lang="es-ES" sz="2000" b="1" dirty="0">
                          <a:effectLst/>
                        </a:rPr>
                        <a:t>(Millones US$)</a:t>
                      </a:r>
                      <a:endParaRPr lang="es-ES" sz="2000" b="1" dirty="0">
                        <a:effectLst/>
                        <a:latin typeface="+mj-lt"/>
                        <a:ea typeface="Times New Roman"/>
                      </a:endParaRPr>
                    </a:p>
                  </a:txBody>
                  <a:tcPr marL="12700" marR="12700" marT="12700" marB="0" anchor="ctr"/>
                </a:tc>
                <a:tc>
                  <a:txBody>
                    <a:bodyPr/>
                    <a:lstStyle/>
                    <a:p>
                      <a:pPr algn="ctr">
                        <a:spcAft>
                          <a:spcPts val="0"/>
                        </a:spcAft>
                      </a:pPr>
                      <a:r>
                        <a:rPr lang="es-ES" sz="2000" b="1" dirty="0" smtClean="0">
                          <a:effectLst/>
                        </a:rPr>
                        <a:t>53.169</a:t>
                      </a:r>
                      <a:endParaRPr lang="es-ES" sz="2000" b="1" dirty="0">
                        <a:effectLst/>
                        <a:latin typeface="+mj-lt"/>
                        <a:ea typeface="Times New Roman"/>
                      </a:endParaRPr>
                    </a:p>
                  </a:txBody>
                  <a:tcPr marL="12700" marR="12700" marT="12700" marB="0" anchor="ctr"/>
                </a:tc>
              </a:tr>
              <a:tr h="562887">
                <a:tc>
                  <a:txBody>
                    <a:bodyPr/>
                    <a:lstStyle/>
                    <a:p>
                      <a:pPr algn="ctr">
                        <a:spcAft>
                          <a:spcPts val="0"/>
                        </a:spcAft>
                      </a:pPr>
                      <a:r>
                        <a:rPr lang="es-ES" sz="2000" b="1" dirty="0" smtClean="0">
                          <a:effectLst/>
                        </a:rPr>
                        <a:t>T.I.R. (%)</a:t>
                      </a:r>
                      <a:endParaRPr lang="es-ES" sz="2000" b="1" dirty="0">
                        <a:effectLst/>
                        <a:latin typeface="Arial" pitchFamily="34" charset="0"/>
                        <a:ea typeface="Times New Roman"/>
                        <a:cs typeface="Arial" pitchFamily="34" charset="0"/>
                      </a:endParaRPr>
                    </a:p>
                  </a:txBody>
                  <a:tcPr marL="12700" marR="12700" marT="12700" marB="0" anchor="ctr"/>
                </a:tc>
                <a:tc>
                  <a:txBody>
                    <a:bodyPr/>
                    <a:lstStyle/>
                    <a:p>
                      <a:pPr algn="ctr">
                        <a:spcAft>
                          <a:spcPts val="0"/>
                        </a:spcAft>
                      </a:pPr>
                      <a:r>
                        <a:rPr lang="es-ES" sz="2000" b="1" dirty="0" smtClean="0">
                          <a:effectLst/>
                          <a:latin typeface="Arial" pitchFamily="34" charset="0"/>
                          <a:ea typeface="Times New Roman"/>
                          <a:cs typeface="Arial" pitchFamily="34" charset="0"/>
                        </a:rPr>
                        <a:t>13.00</a:t>
                      </a:r>
                      <a:endParaRPr lang="es-ES" sz="2000" b="1" dirty="0">
                        <a:effectLst/>
                        <a:latin typeface="Arial" pitchFamily="34" charset="0"/>
                        <a:ea typeface="Times New Roman"/>
                        <a:cs typeface="Arial" pitchFamily="34" charset="0"/>
                      </a:endParaRPr>
                    </a:p>
                  </a:txBody>
                  <a:tcPr marL="12700" marR="12700" marT="12700" marB="0" anchor="ctr"/>
                </a:tc>
              </a:tr>
            </a:tbl>
          </a:graphicData>
        </a:graphic>
      </p:graphicFrame>
      <p:sp>
        <p:nvSpPr>
          <p:cNvPr id="10" name="9 CuadroTexto"/>
          <p:cNvSpPr txBox="1"/>
          <p:nvPr/>
        </p:nvSpPr>
        <p:spPr>
          <a:xfrm>
            <a:off x="297842" y="188639"/>
            <a:ext cx="8138976"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ESTUDIO DE FACTIBILIDAD </a:t>
            </a:r>
          </a:p>
          <a:p>
            <a:pPr algn="ctr"/>
            <a:r>
              <a:rPr lang="es-ES" sz="2400" b="1" dirty="0" smtClean="0">
                <a:latin typeface="Arial" pitchFamily="34" charset="0"/>
                <a:cs typeface="Arial" pitchFamily="34" charset="0"/>
              </a:rPr>
              <a:t>RESULTADOS</a:t>
            </a:r>
            <a:endParaRPr lang="es-NI" sz="2400" b="1" dirty="0">
              <a:latin typeface="Arial" pitchFamily="34" charset="0"/>
              <a:cs typeface="Arial" pitchFamily="34" charset="0"/>
            </a:endParaRPr>
          </a:p>
        </p:txBody>
      </p:sp>
      <p:sp>
        <p:nvSpPr>
          <p:cNvPr id="4" name="CuadroTexto 3"/>
          <p:cNvSpPr txBox="1"/>
          <p:nvPr/>
        </p:nvSpPr>
        <p:spPr>
          <a:xfrm>
            <a:off x="1187624" y="4221088"/>
            <a:ext cx="4032448" cy="307777"/>
          </a:xfrm>
          <a:prstGeom prst="rect">
            <a:avLst/>
          </a:prstGeom>
          <a:noFill/>
        </p:spPr>
        <p:txBody>
          <a:bodyPr wrap="square" rtlCol="0">
            <a:spAutoFit/>
          </a:bodyPr>
          <a:lstStyle/>
          <a:p>
            <a:r>
              <a:rPr lang="es-NI" sz="1400" b="1" dirty="0" smtClean="0"/>
              <a:t>Fuente: </a:t>
            </a:r>
            <a:r>
              <a:rPr lang="es-NI" sz="1400" dirty="0" smtClean="0"/>
              <a:t>Estudio de Tráfico (Perfil) Preinversión</a:t>
            </a:r>
            <a:endParaRPr lang="es-NI" sz="1400" b="1" dirty="0"/>
          </a:p>
        </p:txBody>
      </p:sp>
    </p:spTree>
    <p:extLst>
      <p:ext uri="{BB962C8B-B14F-4D97-AF65-F5344CB8AC3E}">
        <p14:creationId xmlns:p14="http://schemas.microsoft.com/office/powerpoint/2010/main" val="66272524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4" name="3 Rectángulo"/>
          <p:cNvSpPr/>
          <p:nvPr/>
        </p:nvSpPr>
        <p:spPr>
          <a:xfrm>
            <a:off x="1835936" y="4315743"/>
            <a:ext cx="5495415" cy="70788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4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MUCHAS GRACIAS!!</a:t>
            </a:r>
            <a:endParaRPr lang="es-ES" sz="40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pic>
        <p:nvPicPr>
          <p:cNvPr id="5"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2436" y="2276872"/>
            <a:ext cx="2222413" cy="1368152"/>
          </a:xfrm>
          <a:prstGeom prst="rect">
            <a:avLst/>
          </a:prstGeom>
        </p:spPr>
      </p:pic>
      <p:pic>
        <p:nvPicPr>
          <p:cNvPr id="6" name="2 Imagen" descr="topPapeleria_2016.wmf"/>
          <p:cNvPicPr/>
          <p:nvPr/>
        </p:nvPicPr>
        <p:blipFill>
          <a:blip r:embed="rId3" cstate="print">
            <a:extLst>
              <a:ext uri="{28A0092B-C50C-407E-A947-70E740481C1C}">
                <a14:useLocalDpi xmlns:a14="http://schemas.microsoft.com/office/drawing/2010/main" val="0"/>
              </a:ext>
            </a:extLst>
          </a:blip>
          <a:stretch>
            <a:fillRect/>
          </a:stretch>
        </p:blipFill>
        <p:spPr>
          <a:xfrm>
            <a:off x="683568" y="188640"/>
            <a:ext cx="7383049" cy="1224136"/>
          </a:xfrm>
          <a:prstGeom prst="rect">
            <a:avLst/>
          </a:prstGeom>
        </p:spPr>
      </p:pic>
      <p:pic>
        <p:nvPicPr>
          <p:cNvPr id="8" name="3 Imagen" descr="feFamiliaComunidad.wmf"/>
          <p:cNvPicPr/>
          <p:nvPr/>
        </p:nvPicPr>
        <p:blipFill>
          <a:blip r:embed="rId4"/>
          <a:stretch>
            <a:fillRect/>
          </a:stretch>
        </p:blipFill>
        <p:spPr>
          <a:xfrm>
            <a:off x="395536" y="5949280"/>
            <a:ext cx="1656184" cy="648072"/>
          </a:xfrm>
          <a:prstGeom prst="rect">
            <a:avLst/>
          </a:prstGeom>
        </p:spPr>
      </p:pic>
    </p:spTree>
    <p:extLst>
      <p:ext uri="{BB962C8B-B14F-4D97-AF65-F5344CB8AC3E}">
        <p14:creationId xmlns:p14="http://schemas.microsoft.com/office/powerpoint/2010/main" val="270585060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55575" y="1443608"/>
            <a:ext cx="5638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4778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20000"/>
              </a:lnSpc>
              <a:buClr>
                <a:srgbClr val="99FFCC"/>
              </a:buClr>
              <a:buFont typeface="Wingdings" pitchFamily="2" charset="2"/>
              <a:buNone/>
            </a:pPr>
            <a:r>
              <a:rPr lang="es-ES" sz="2000" b="1" dirty="0"/>
              <a:t>Nicaragua tiene un gran potencial turístico: riquezas naturales y culturales, artesanías, ciudades coloniales, volcanes, playas</a:t>
            </a:r>
            <a:r>
              <a:rPr lang="es-ES_tradnl" sz="2000" b="1" dirty="0"/>
              <a:t>.</a:t>
            </a:r>
          </a:p>
        </p:txBody>
      </p:sp>
      <p:sp>
        <p:nvSpPr>
          <p:cNvPr id="4" name="Text Box 6"/>
          <p:cNvSpPr txBox="1">
            <a:spLocks noChangeArrowheads="1"/>
          </p:cNvSpPr>
          <p:nvPr/>
        </p:nvSpPr>
        <p:spPr bwMode="auto">
          <a:xfrm>
            <a:off x="155575" y="3501008"/>
            <a:ext cx="5638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4778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lnSpc>
                <a:spcPct val="120000"/>
              </a:lnSpc>
              <a:buClr>
                <a:srgbClr val="99FFCC"/>
              </a:buClr>
              <a:buFont typeface="Wingdings" pitchFamily="2" charset="2"/>
              <a:buNone/>
            </a:pPr>
            <a:r>
              <a:rPr lang="es-ES" sz="2000" b="1" dirty="0"/>
              <a:t>El MTI tiene como reto el mejoramiento de las carreteras y caminos que acceden a estos polos de desarrollo.</a:t>
            </a:r>
            <a:endParaRPr lang="es-ES_tradnl" sz="2000" b="1" dirty="0"/>
          </a:p>
        </p:txBody>
      </p:sp>
      <p:sp>
        <p:nvSpPr>
          <p:cNvPr id="7" name="AutoShape 10"/>
          <p:cNvSpPr>
            <a:spLocks noChangeArrowheads="1"/>
          </p:cNvSpPr>
          <p:nvPr/>
        </p:nvSpPr>
        <p:spPr bwMode="auto">
          <a:xfrm>
            <a:off x="2365375" y="2891408"/>
            <a:ext cx="838200" cy="609600"/>
          </a:xfrm>
          <a:prstGeom prst="downArrow">
            <a:avLst>
              <a:gd name="adj1" fmla="val 50000"/>
              <a:gd name="adj2" fmla="val 25000"/>
            </a:avLst>
          </a:prstGeom>
          <a:solidFill>
            <a:schemeClr val="accent2"/>
          </a:solidFill>
          <a:ln>
            <a:solidFill>
              <a:schemeClr val="accent1"/>
            </a:solidFill>
          </a:ln>
          <a:effectLst/>
        </p:spPr>
        <p:txBody>
          <a:bodyPr wrap="none" anchor="ctr"/>
          <a:lstStyle/>
          <a:p>
            <a:endParaRPr lang="es-NI" dirty="0"/>
          </a:p>
        </p:txBody>
      </p:sp>
      <p:sp>
        <p:nvSpPr>
          <p:cNvPr id="8" name="AutoShape 2" descr="Resultado de imagen para PLAYA GIGAN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NI"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124" y="1051933"/>
            <a:ext cx="2905125" cy="197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02" y="3233158"/>
            <a:ext cx="2896547" cy="216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9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10301" y="-27384"/>
            <a:ext cx="914399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u="sng" dirty="0" smtClean="0">
                <a:solidFill>
                  <a:schemeClr val="tx1"/>
                </a:solidFill>
              </a:rPr>
              <a:t>PROYECCIÓN DE CONSTRUCCIÓN DE LA CARRETERA LITORAL DEL PACIFICO</a:t>
            </a:r>
          </a:p>
          <a:p>
            <a:pPr algn="ctr"/>
            <a:r>
              <a:rPr lang="es-NI" sz="2000" b="1" u="sng" dirty="0" smtClean="0">
                <a:solidFill>
                  <a:schemeClr val="tx1"/>
                </a:solidFill>
              </a:rPr>
              <a:t>LONGITUD: 141 KM</a:t>
            </a:r>
            <a:endParaRPr lang="es-NI" sz="2000" b="1" u="sng" dirty="0">
              <a:solidFill>
                <a:schemeClr val="tx1"/>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963" r="4327" b="2147"/>
          <a:stretch/>
        </p:blipFill>
        <p:spPr>
          <a:xfrm>
            <a:off x="272092" y="984953"/>
            <a:ext cx="8692396" cy="5873047"/>
          </a:xfrm>
          <a:prstGeom prst="rect">
            <a:avLst/>
          </a:prstGeom>
        </p:spPr>
      </p:pic>
      <p:sp>
        <p:nvSpPr>
          <p:cNvPr id="4" name="Elipse 3"/>
          <p:cNvSpPr/>
          <p:nvPr/>
        </p:nvSpPr>
        <p:spPr>
          <a:xfrm>
            <a:off x="3563888" y="2780928"/>
            <a:ext cx="720080" cy="648072"/>
          </a:xfrm>
          <a:prstGeom prst="ellipse">
            <a:avLst/>
          </a:prstGeom>
          <a:solidFill>
            <a:srgbClr val="FFCCF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2" name="Elipse 21"/>
          <p:cNvSpPr/>
          <p:nvPr/>
        </p:nvSpPr>
        <p:spPr>
          <a:xfrm>
            <a:off x="6444208" y="5733256"/>
            <a:ext cx="288032" cy="288032"/>
          </a:xfrm>
          <a:prstGeom prst="ellipse">
            <a:avLst/>
          </a:prstGeom>
          <a:solidFill>
            <a:srgbClr val="FFCCF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824042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8678"/>
            <a:ext cx="9144000" cy="5916706"/>
          </a:xfrm>
          <a:prstGeom prst="rect">
            <a:avLst/>
          </a:prstGeom>
        </p:spPr>
      </p:pic>
      <p:sp>
        <p:nvSpPr>
          <p:cNvPr id="2" name="1 Rectángulo"/>
          <p:cNvSpPr/>
          <p:nvPr/>
        </p:nvSpPr>
        <p:spPr>
          <a:xfrm>
            <a:off x="10301" y="-27384"/>
            <a:ext cx="914399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u="sng" dirty="0" smtClean="0">
                <a:solidFill>
                  <a:schemeClr val="tx1"/>
                </a:solidFill>
              </a:rPr>
              <a:t>CARRETERA LITORAL DEL PACIFICO vs RUTA ACTUAL</a:t>
            </a:r>
            <a:endParaRPr lang="es-NI" sz="2000" b="1" u="sng" dirty="0">
              <a:solidFill>
                <a:schemeClr val="tx1"/>
              </a:solidFill>
            </a:endParaRPr>
          </a:p>
        </p:txBody>
      </p:sp>
      <p:sp>
        <p:nvSpPr>
          <p:cNvPr id="4" name="Elipse 3"/>
          <p:cNvSpPr/>
          <p:nvPr/>
        </p:nvSpPr>
        <p:spPr>
          <a:xfrm>
            <a:off x="3491880" y="2852936"/>
            <a:ext cx="720080" cy="648072"/>
          </a:xfrm>
          <a:prstGeom prst="ellipse">
            <a:avLst/>
          </a:prstGeom>
          <a:solidFill>
            <a:srgbClr val="FFCCF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
        <p:nvSpPr>
          <p:cNvPr id="22" name="Elipse 21"/>
          <p:cNvSpPr/>
          <p:nvPr/>
        </p:nvSpPr>
        <p:spPr>
          <a:xfrm>
            <a:off x="6444208" y="5877272"/>
            <a:ext cx="288032" cy="288032"/>
          </a:xfrm>
          <a:prstGeom prst="ellipse">
            <a:avLst/>
          </a:prstGeom>
          <a:solidFill>
            <a:srgbClr val="FFCCF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dirty="0"/>
          </a:p>
        </p:txBody>
      </p:sp>
    </p:spTree>
    <p:extLst>
      <p:ext uri="{BB962C8B-B14F-4D97-AF65-F5344CB8AC3E}">
        <p14:creationId xmlns:p14="http://schemas.microsoft.com/office/powerpoint/2010/main" val="3162957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0"/>
          <p:cNvSpPr txBox="1">
            <a:spLocks noChangeArrowheads="1"/>
          </p:cNvSpPr>
          <p:nvPr/>
        </p:nvSpPr>
        <p:spPr bwMode="auto">
          <a:xfrm>
            <a:off x="1835696" y="600646"/>
            <a:ext cx="5922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2800" b="1" dirty="0">
                <a:latin typeface="Arial" charset="0"/>
              </a:rPr>
              <a:t>ANTECEDENTES</a:t>
            </a:r>
            <a:endParaRPr lang="es-ES" sz="2800" b="1" i="1" dirty="0">
              <a:latin typeface="Arial" charset="0"/>
            </a:endParaRPr>
          </a:p>
        </p:txBody>
      </p:sp>
      <p:sp>
        <p:nvSpPr>
          <p:cNvPr id="5" name="Text Box 84"/>
          <p:cNvSpPr txBox="1">
            <a:spLocks noChangeArrowheads="1"/>
          </p:cNvSpPr>
          <p:nvPr/>
        </p:nvSpPr>
        <p:spPr bwMode="auto">
          <a:xfrm>
            <a:off x="36512" y="1412776"/>
            <a:ext cx="9083444" cy="2252924"/>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92100" indent="-292100">
              <a:defRPr>
                <a:solidFill>
                  <a:schemeClr val="tx1"/>
                </a:solidFill>
                <a:latin typeface="Arial" charset="0"/>
              </a:defRPr>
            </a:lvl1pPr>
            <a:lvl2pPr marL="4826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30000"/>
              </a:lnSpc>
              <a:buClr>
                <a:srgbClr val="FFFFCC"/>
              </a:buClr>
              <a:buSzPct val="50000"/>
              <a:buFont typeface="Wingdings" pitchFamily="2" charset="2"/>
              <a:buChar char="q"/>
            </a:pPr>
            <a:r>
              <a:rPr lang="es-ES" b="1" dirty="0"/>
              <a:t>El proyecto Litoral </a:t>
            </a:r>
            <a:r>
              <a:rPr lang="es-ES" b="1" dirty="0" smtClean="0"/>
              <a:t>del Pacífico </a:t>
            </a:r>
            <a:r>
              <a:rPr lang="es-ES" b="1" dirty="0"/>
              <a:t>nace como una necesidad de facilitar a turistas acceso a las playas del </a:t>
            </a:r>
            <a:r>
              <a:rPr lang="es-ES" b="1" dirty="0" smtClean="0"/>
              <a:t>Pacífico Sur </a:t>
            </a:r>
            <a:r>
              <a:rPr lang="es-ES" b="1" dirty="0"/>
              <a:t>y permitir la </a:t>
            </a:r>
            <a:r>
              <a:rPr lang="es-ES" b="1" dirty="0" smtClean="0"/>
              <a:t>explotación de </a:t>
            </a:r>
            <a:r>
              <a:rPr lang="es-ES" b="1" dirty="0"/>
              <a:t>las áreas de cultivo y </a:t>
            </a:r>
            <a:r>
              <a:rPr lang="es-ES" b="1" dirty="0" smtClean="0"/>
              <a:t>ganado, preservando nuestro recursos naturales.</a:t>
            </a:r>
          </a:p>
          <a:p>
            <a:pPr>
              <a:lnSpc>
                <a:spcPct val="130000"/>
              </a:lnSpc>
              <a:buClr>
                <a:srgbClr val="FFFFCC"/>
              </a:buClr>
              <a:buSzPct val="50000"/>
              <a:buFont typeface="Wingdings" pitchFamily="2" charset="2"/>
              <a:buChar char="q"/>
            </a:pPr>
            <a:r>
              <a:rPr lang="es-ES" b="1" dirty="0" smtClean="0"/>
              <a:t> </a:t>
            </a:r>
            <a:endParaRPr lang="es-ES" b="1" dirty="0"/>
          </a:p>
          <a:p>
            <a:pPr>
              <a:lnSpc>
                <a:spcPct val="130000"/>
              </a:lnSpc>
              <a:buClr>
                <a:srgbClr val="FFFFCC"/>
              </a:buClr>
              <a:buSzPct val="50000"/>
              <a:buFont typeface="Wingdings" pitchFamily="2" charset="2"/>
              <a:buChar char="q"/>
            </a:pPr>
            <a:r>
              <a:rPr lang="es-ES" b="1" dirty="0"/>
              <a:t>El desarrollo turístico Centroamericano despertó la inquietud de explotar grandes áreas de las costas del Pacífico</a:t>
            </a:r>
            <a:endParaRPr lang="es-ES_tradnl" b="1" dirty="0"/>
          </a:p>
        </p:txBody>
      </p:sp>
      <p:sp>
        <p:nvSpPr>
          <p:cNvPr id="6" name="AutoShape 85"/>
          <p:cNvSpPr>
            <a:spLocks noChangeArrowheads="1"/>
          </p:cNvSpPr>
          <p:nvPr/>
        </p:nvSpPr>
        <p:spPr bwMode="auto">
          <a:xfrm>
            <a:off x="2184365" y="3895246"/>
            <a:ext cx="832649" cy="609600"/>
          </a:xfrm>
          <a:prstGeom prst="downArrow">
            <a:avLst>
              <a:gd name="adj1" fmla="val 50000"/>
              <a:gd name="adj2" fmla="val 25000"/>
            </a:avLst>
          </a:prstGeom>
          <a:solidFill>
            <a:schemeClr val="accent2"/>
          </a:solidFill>
          <a:ln>
            <a:solidFill>
              <a:schemeClr val="accent1"/>
            </a:solidFill>
          </a:ln>
          <a:effectLst/>
        </p:spPr>
        <p:txBody>
          <a:bodyPr wrap="none" anchor="ctr"/>
          <a:lstStyle/>
          <a:p>
            <a:endParaRPr lang="es-NI" dirty="0"/>
          </a:p>
        </p:txBody>
      </p:sp>
      <p:sp>
        <p:nvSpPr>
          <p:cNvPr id="7" name="Text Box 86"/>
          <p:cNvSpPr txBox="1">
            <a:spLocks noChangeArrowheads="1"/>
          </p:cNvSpPr>
          <p:nvPr/>
        </p:nvSpPr>
        <p:spPr bwMode="auto">
          <a:xfrm>
            <a:off x="355565" y="4504846"/>
            <a:ext cx="4920199"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buClr>
                <a:srgbClr val="336699"/>
              </a:buClr>
              <a:buSzPct val="50000"/>
              <a:buFont typeface="Wingdings" pitchFamily="2" charset="2"/>
              <a:buNone/>
            </a:pPr>
            <a:r>
              <a:rPr lang="es-ES" b="1" dirty="0">
                <a:latin typeface="Arial" charset="0"/>
              </a:rPr>
              <a:t>Primera inversión en un Estudio de Factibilidad Técnico-Económico </a:t>
            </a:r>
            <a:r>
              <a:rPr lang="es-ES" b="1" dirty="0" smtClean="0">
                <a:latin typeface="Arial" charset="0"/>
              </a:rPr>
              <a:t>y Diseño</a:t>
            </a:r>
            <a:endParaRPr lang="en-US" dirty="0">
              <a:latin typeface="Arial" charset="0"/>
            </a:endParaRPr>
          </a:p>
        </p:txBody>
      </p:sp>
      <p:grpSp>
        <p:nvGrpSpPr>
          <p:cNvPr id="8" name="Grupo 7"/>
          <p:cNvGrpSpPr/>
          <p:nvPr/>
        </p:nvGrpSpPr>
        <p:grpSpPr>
          <a:xfrm>
            <a:off x="4997284" y="3665700"/>
            <a:ext cx="4122672" cy="2832301"/>
            <a:chOff x="1555565" y="2830542"/>
            <a:chExt cx="5746658" cy="3704105"/>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431" y="2857918"/>
              <a:ext cx="4221505" cy="3262072"/>
            </a:xfrm>
            <a:prstGeom prst="rect">
              <a:avLst/>
            </a:prstGeom>
          </p:spPr>
        </p:pic>
        <p:sp>
          <p:nvSpPr>
            <p:cNvPr id="10" name="CuadroTexto 9"/>
            <p:cNvSpPr txBox="1"/>
            <p:nvPr/>
          </p:nvSpPr>
          <p:spPr>
            <a:xfrm rot="2894808">
              <a:off x="2415142" y="5395600"/>
              <a:ext cx="1214129" cy="278860"/>
            </a:xfrm>
            <a:prstGeom prst="rect">
              <a:avLst/>
            </a:prstGeom>
            <a:noFill/>
          </p:spPr>
          <p:txBody>
            <a:bodyPr wrap="none" rtlCol="0">
              <a:spAutoFit/>
            </a:bodyPr>
            <a:lstStyle/>
            <a:p>
              <a:r>
                <a:rPr lang="es-NI" sz="700" dirty="0" smtClean="0">
                  <a:effectLst>
                    <a:outerShdw blurRad="38100" dist="38100" dir="2700000" algn="tl">
                      <a:srgbClr val="000000">
                        <a:alpha val="43137"/>
                      </a:srgbClr>
                    </a:outerShdw>
                  </a:effectLst>
                </a:rPr>
                <a:t>OCEANO PACIFICO</a:t>
              </a:r>
              <a:endParaRPr lang="es-NI" sz="700" dirty="0">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565" y="2830542"/>
              <a:ext cx="1080000" cy="718691"/>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341" y="3576609"/>
              <a:ext cx="1440000" cy="636676"/>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4603" y="4240661"/>
              <a:ext cx="1080000" cy="808958"/>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314" y="5093038"/>
              <a:ext cx="1080000" cy="734559"/>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0888" y="5827597"/>
              <a:ext cx="1080000" cy="707050"/>
            </a:xfrm>
            <a:prstGeom prst="rect">
              <a:avLst/>
            </a:prstGeom>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2223" y="4827588"/>
              <a:ext cx="1080000" cy="808958"/>
            </a:xfrm>
            <a:prstGeom prst="rect">
              <a:avLst/>
            </a:prstGeom>
          </p:spPr>
        </p:pic>
        <p:cxnSp>
          <p:nvCxnSpPr>
            <p:cNvPr id="17" name="Conector recto de flecha 16"/>
            <p:cNvCxnSpPr/>
            <p:nvPr/>
          </p:nvCxnSpPr>
          <p:spPr>
            <a:xfrm flipV="1">
              <a:off x="2461316" y="3281917"/>
              <a:ext cx="480431" cy="147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2967553" y="3894947"/>
              <a:ext cx="480431" cy="147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934314" y="4626963"/>
              <a:ext cx="623869" cy="18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4503830" y="4971627"/>
              <a:ext cx="426863" cy="1812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5337539" y="5386776"/>
              <a:ext cx="40514" cy="5879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5795360" y="5524225"/>
              <a:ext cx="500538" cy="280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74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3000"/>
                            </p:stCondLst>
                            <p:childTnLst>
                              <p:par>
                                <p:cTn id="13" presetID="16" presetClass="entr" presetSubtype="26"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arn(inHorizontal)">
                                      <p:cBhvr>
                                        <p:cTn id="15" dur="500"/>
                                        <p:tgtEl>
                                          <p:spTgt spid="6"/>
                                        </p:tgtEl>
                                      </p:cBhvr>
                                    </p:animEffect>
                                  </p:childTnLst>
                                </p:cTn>
                              </p:par>
                            </p:childTnLst>
                          </p:cTn>
                        </p:par>
                        <p:par>
                          <p:cTn id="16" fill="hold">
                            <p:stCondLst>
                              <p:cond delay="4500"/>
                            </p:stCondLst>
                            <p:childTnLst>
                              <p:par>
                                <p:cTn id="17" presetID="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autoUpdateAnimBg="0"/>
      <p:bldP spid="6" grpId="0" animBg="1"/>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7"/>
          <p:cNvSpPr txBox="1">
            <a:spLocks noChangeArrowheads="1"/>
          </p:cNvSpPr>
          <p:nvPr/>
        </p:nvSpPr>
        <p:spPr bwMode="auto">
          <a:xfrm>
            <a:off x="1733550" y="552448"/>
            <a:ext cx="5922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2800" b="1" dirty="0">
                <a:latin typeface="Arial" charset="0"/>
              </a:rPr>
              <a:t>ANTECEDENTES</a:t>
            </a:r>
            <a:endParaRPr lang="es-ES" sz="2800" b="1" i="1" dirty="0">
              <a:latin typeface="Arial" charset="0"/>
            </a:endParaRPr>
          </a:p>
        </p:txBody>
      </p:sp>
      <p:sp>
        <p:nvSpPr>
          <p:cNvPr id="4" name="Text Box 68"/>
          <p:cNvSpPr txBox="1">
            <a:spLocks noChangeArrowheads="1"/>
          </p:cNvSpPr>
          <p:nvPr/>
        </p:nvSpPr>
        <p:spPr bwMode="auto">
          <a:xfrm>
            <a:off x="666750" y="1771648"/>
            <a:ext cx="8153722" cy="1052596"/>
          </a:xfrm>
          <a:prstGeom prst="rect">
            <a:avLst/>
          </a:prstGeom>
          <a:noFill/>
          <a:ln>
            <a:noFill/>
          </a:ln>
          <a:effectLst/>
          <a:extLst>
            <a:ext uri="{909E8E84-426E-40DD-AFC4-6F175D3DCCD1}">
              <a14:hiddenFill xmlns:a14="http://schemas.microsoft.com/office/drawing/2010/main">
                <a:solidFill>
                  <a:srgbClr val="33CC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673100" indent="-195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30000"/>
              </a:lnSpc>
              <a:buClr>
                <a:srgbClr val="99FFCC"/>
              </a:buClr>
              <a:buFont typeface="Wingdings" pitchFamily="2" charset="2"/>
              <a:buNone/>
            </a:pPr>
            <a:r>
              <a:rPr lang="es-ES" sz="1600" b="1" dirty="0"/>
              <a:t>Los Estudios Definitivos del Proyecto Litoral Sur contenían: planos constructivos, evaluación de normas de diseño, documento de licitación, especificaciones técnicas, costos de construcción y supervisión de las obras </a:t>
            </a:r>
          </a:p>
        </p:txBody>
      </p:sp>
      <p:sp>
        <p:nvSpPr>
          <p:cNvPr id="5" name="Text Box 69"/>
          <p:cNvSpPr txBox="1">
            <a:spLocks noChangeArrowheads="1"/>
          </p:cNvSpPr>
          <p:nvPr/>
        </p:nvSpPr>
        <p:spPr bwMode="auto">
          <a:xfrm>
            <a:off x="666750" y="3143248"/>
            <a:ext cx="7696200" cy="2659063"/>
          </a:xfrm>
          <a:prstGeom prst="rect">
            <a:avLst/>
          </a:prstGeom>
          <a:noFill/>
          <a:ln>
            <a:noFill/>
          </a:ln>
          <a:effectLst/>
          <a:extLst>
            <a:ext uri="{909E8E84-426E-40DD-AFC4-6F175D3DCCD1}">
              <a14:hiddenFill xmlns:a14="http://schemas.microsoft.com/office/drawing/2010/main">
                <a:solidFill>
                  <a:srgbClr val="33CC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defRPr>
                <a:solidFill>
                  <a:schemeClr val="tx1"/>
                </a:solidFill>
                <a:latin typeface="Arial" charset="0"/>
              </a:defRPr>
            </a:lvl1pPr>
            <a:lvl2pPr marL="677863" indent="-1952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50000"/>
              </a:lnSpc>
              <a:buClr>
                <a:srgbClr val="99FFCC"/>
              </a:buClr>
              <a:buFont typeface="Wingdings" pitchFamily="2" charset="2"/>
              <a:buNone/>
            </a:pPr>
            <a:r>
              <a:rPr lang="es-ES" sz="1600" b="1" dirty="0"/>
              <a:t>Se dividió en tres tramos o secciones:</a:t>
            </a:r>
          </a:p>
          <a:p>
            <a:pPr>
              <a:lnSpc>
                <a:spcPct val="150000"/>
              </a:lnSpc>
              <a:buClr>
                <a:schemeClr val="tx1"/>
              </a:buClr>
              <a:buSzPct val="50000"/>
              <a:buFont typeface="Wingdings" pitchFamily="2" charset="2"/>
              <a:buChar char="q"/>
            </a:pPr>
            <a:r>
              <a:rPr lang="es-ES" sz="1600" b="1" u="sng" dirty="0" smtClean="0"/>
              <a:t>Tramo I</a:t>
            </a:r>
            <a:r>
              <a:rPr lang="es-ES" sz="1600" b="1" dirty="0" smtClean="0"/>
              <a:t>: Desde Masachapa </a:t>
            </a:r>
            <a:r>
              <a:rPr lang="es-ES" sz="1600" b="1" dirty="0"/>
              <a:t>hasta el poblado de Las Salinas, con una longitud aproximada de </a:t>
            </a:r>
            <a:r>
              <a:rPr lang="es-ES" sz="1600" b="1" dirty="0" smtClean="0"/>
              <a:t>67 kilómetros.</a:t>
            </a:r>
            <a:endParaRPr lang="es-ES" sz="1600" b="1" dirty="0"/>
          </a:p>
          <a:p>
            <a:pPr>
              <a:lnSpc>
                <a:spcPct val="150000"/>
              </a:lnSpc>
              <a:buClr>
                <a:schemeClr val="tx1"/>
              </a:buClr>
              <a:buSzPct val="50000"/>
              <a:buFont typeface="Wingdings" pitchFamily="2" charset="2"/>
              <a:buChar char="q"/>
            </a:pPr>
            <a:r>
              <a:rPr lang="es-ES" sz="1600" b="1" u="sng" dirty="0"/>
              <a:t>Tramo </a:t>
            </a:r>
            <a:r>
              <a:rPr lang="es-ES" sz="1600" b="1" u="sng" dirty="0" smtClean="0"/>
              <a:t>II</a:t>
            </a:r>
            <a:r>
              <a:rPr lang="es-ES" sz="1600" b="1" dirty="0" smtClean="0"/>
              <a:t>: Desde el </a:t>
            </a:r>
            <a:r>
              <a:rPr lang="es-ES" sz="1600" b="1" dirty="0"/>
              <a:t>poblado de Las Salinas hasta San Juan del Sur, con una longitud de </a:t>
            </a:r>
            <a:r>
              <a:rPr lang="es-ES" sz="1600" b="1" dirty="0" smtClean="0"/>
              <a:t>38 kilómetros.</a:t>
            </a:r>
            <a:endParaRPr lang="es-ES" sz="1600" b="1" dirty="0"/>
          </a:p>
          <a:p>
            <a:pPr>
              <a:lnSpc>
                <a:spcPct val="150000"/>
              </a:lnSpc>
              <a:buClr>
                <a:schemeClr val="tx1"/>
              </a:buClr>
              <a:buSzPct val="50000"/>
              <a:buFont typeface="Wingdings" pitchFamily="2" charset="2"/>
              <a:buChar char="q"/>
            </a:pPr>
            <a:r>
              <a:rPr lang="es-ES" sz="1600" b="1" u="sng" dirty="0"/>
              <a:t>Tramo </a:t>
            </a:r>
            <a:r>
              <a:rPr lang="es-ES" sz="1600" b="1" u="sng" dirty="0" smtClean="0"/>
              <a:t>III</a:t>
            </a:r>
            <a:r>
              <a:rPr lang="es-ES" sz="1600" b="1" dirty="0" smtClean="0"/>
              <a:t>: Desde San </a:t>
            </a:r>
            <a:r>
              <a:rPr lang="es-ES" sz="1600" b="1" dirty="0"/>
              <a:t>Juan del Sur hasta la Frontera con Costa Rica, con una longitud de </a:t>
            </a:r>
            <a:r>
              <a:rPr lang="es-ES" sz="1600" b="1" dirty="0" smtClean="0"/>
              <a:t>36 kilómetros.</a:t>
            </a:r>
            <a:endParaRPr lang="es-ES" sz="1600" b="1" dirty="0"/>
          </a:p>
        </p:txBody>
      </p:sp>
    </p:spTree>
    <p:extLst>
      <p:ext uri="{BB962C8B-B14F-4D97-AF65-F5344CB8AC3E}">
        <p14:creationId xmlns:p14="http://schemas.microsoft.com/office/powerpoint/2010/main" val="228169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rotWithShape="1">
          <a:blip r:embed="rId3">
            <a:extLst>
              <a:ext uri="{28A0092B-C50C-407E-A947-70E740481C1C}">
                <a14:useLocalDpi xmlns:a14="http://schemas.microsoft.com/office/drawing/2010/main" val="0"/>
              </a:ext>
            </a:extLst>
          </a:blip>
          <a:srcRect l="5113" t="4970" r="5900" b="3753"/>
          <a:stretch/>
        </p:blipFill>
        <p:spPr>
          <a:xfrm>
            <a:off x="126231" y="149504"/>
            <a:ext cx="8846820" cy="5871784"/>
          </a:xfrm>
          <a:prstGeom prst="rect">
            <a:avLst/>
          </a:prstGeom>
        </p:spPr>
      </p:pic>
      <p:pic>
        <p:nvPicPr>
          <p:cNvPr id="3" name="Picture 244" descr="TF5100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929" y="4405527"/>
            <a:ext cx="9540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45"/>
          <p:cNvSpPr>
            <a:spLocks/>
          </p:cNvSpPr>
          <p:nvPr/>
        </p:nvSpPr>
        <p:spPr bwMode="auto">
          <a:xfrm>
            <a:off x="2408020" y="3683927"/>
            <a:ext cx="1719908" cy="510233"/>
          </a:xfrm>
          <a:prstGeom prst="borderCallout1">
            <a:avLst>
              <a:gd name="adj1" fmla="val 13407"/>
              <a:gd name="adj2" fmla="val 102565"/>
              <a:gd name="adj3" fmla="val -121624"/>
              <a:gd name="adj4" fmla="val 140791"/>
            </a:avLst>
          </a:prstGeom>
          <a:solidFill>
            <a:srgbClr val="0099CC"/>
          </a:solidFill>
          <a:ln w="31750">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_tradnl" sz="1600" dirty="0"/>
              <a:t>Litoral Pacífico</a:t>
            </a:r>
            <a:endParaRPr lang="es-ES" sz="1600" b="1" dirty="0"/>
          </a:p>
        </p:txBody>
      </p:sp>
      <p:pic>
        <p:nvPicPr>
          <p:cNvPr id="5" name="Picture 246" descr="SL0013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8020" y="971620"/>
            <a:ext cx="900000" cy="71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47"/>
          <p:cNvGraphicFramePr>
            <a:graphicFrameLocks noChangeAspect="1"/>
          </p:cNvGraphicFramePr>
          <p:nvPr>
            <p:extLst>
              <p:ext uri="{D42A27DB-BD31-4B8C-83A1-F6EECF244321}">
                <p14:modId xmlns:p14="http://schemas.microsoft.com/office/powerpoint/2010/main" val="3292964503"/>
              </p:ext>
            </p:extLst>
          </p:nvPr>
        </p:nvGraphicFramePr>
        <p:xfrm>
          <a:off x="2899548" y="1951880"/>
          <a:ext cx="566738" cy="954088"/>
        </p:xfrm>
        <a:graphic>
          <a:graphicData uri="http://schemas.openxmlformats.org/presentationml/2006/ole">
            <mc:AlternateContent xmlns:mc="http://schemas.openxmlformats.org/markup-compatibility/2006">
              <mc:Choice xmlns:v="urn:schemas-microsoft-com:vml" Requires="v">
                <p:oleObj spid="_x0000_s2103" name="Imagen" r:id="rId6" imgW="756720" imgH="1382040" progId="MS_ClipArt_Gallery.2">
                  <p:embed/>
                </p:oleObj>
              </mc:Choice>
              <mc:Fallback>
                <p:oleObj name="Imagen" r:id="rId6" imgW="756720" imgH="13820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9548" y="1951880"/>
                        <a:ext cx="566738"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248" descr="CARIBE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6610" y="4659312"/>
            <a:ext cx="593898" cy="68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0" descr="CS0075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620688"/>
            <a:ext cx="6064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1" descr="NA115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514600"/>
            <a:ext cx="540000" cy="55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ector recto 20"/>
          <p:cNvCxnSpPr/>
          <p:nvPr/>
        </p:nvCxnSpPr>
        <p:spPr>
          <a:xfrm>
            <a:off x="539552" y="260648"/>
            <a:ext cx="1038473"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539552" y="2780928"/>
            <a:ext cx="406800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539552" y="4437112"/>
            <a:ext cx="594000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576216" y="5877272"/>
            <a:ext cx="7272000"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058788" y="0"/>
            <a:ext cx="0" cy="6093296"/>
          </a:xfrm>
          <a:prstGeom prst="line">
            <a:avLst/>
          </a:prstGeom>
          <a:ln>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179512" y="1270501"/>
            <a:ext cx="1728192" cy="646331"/>
          </a:xfrm>
          <a:prstGeom prst="rect">
            <a:avLst/>
          </a:prstGeom>
          <a:solidFill>
            <a:srgbClr val="FFFFCC"/>
          </a:solidFill>
        </p:spPr>
        <p:txBody>
          <a:bodyPr wrap="square" rtlCol="0">
            <a:spAutoFit/>
          </a:bodyPr>
          <a:lstStyle/>
          <a:p>
            <a:r>
              <a:rPr lang="es-NI" sz="1200" b="1" dirty="0" smtClean="0"/>
              <a:t>Tramo I: </a:t>
            </a:r>
          </a:p>
          <a:p>
            <a:r>
              <a:rPr lang="es-NI" sz="1200" dirty="0" smtClean="0"/>
              <a:t>Masachapa – Las Salinas</a:t>
            </a:r>
          </a:p>
          <a:p>
            <a:r>
              <a:rPr lang="es-NI" sz="1200" dirty="0" smtClean="0"/>
              <a:t>(67 km)</a:t>
            </a:r>
            <a:endParaRPr lang="es-NI" sz="1200" dirty="0"/>
          </a:p>
        </p:txBody>
      </p:sp>
      <p:sp>
        <p:nvSpPr>
          <p:cNvPr id="28" name="CuadroTexto 27"/>
          <p:cNvSpPr txBox="1"/>
          <p:nvPr/>
        </p:nvSpPr>
        <p:spPr>
          <a:xfrm>
            <a:off x="179512" y="3284984"/>
            <a:ext cx="2005677" cy="646331"/>
          </a:xfrm>
          <a:prstGeom prst="rect">
            <a:avLst/>
          </a:prstGeom>
          <a:solidFill>
            <a:srgbClr val="FFFFCC"/>
          </a:solidFill>
        </p:spPr>
        <p:txBody>
          <a:bodyPr wrap="none" rtlCol="0">
            <a:spAutoFit/>
          </a:bodyPr>
          <a:lstStyle/>
          <a:p>
            <a:r>
              <a:rPr lang="es-NI" sz="1200" b="1" dirty="0" smtClean="0"/>
              <a:t>Tramo II: </a:t>
            </a:r>
          </a:p>
          <a:p>
            <a:r>
              <a:rPr lang="es-NI" sz="1200" dirty="0" smtClean="0"/>
              <a:t>Las Salinas – San Juan del Sur</a:t>
            </a:r>
          </a:p>
          <a:p>
            <a:r>
              <a:rPr lang="es-NI" sz="1200" dirty="0" smtClean="0"/>
              <a:t>(38 km)</a:t>
            </a:r>
            <a:endParaRPr lang="es-NI" sz="1200" dirty="0"/>
          </a:p>
        </p:txBody>
      </p:sp>
      <p:sp>
        <p:nvSpPr>
          <p:cNvPr id="29" name="CuadroTexto 28"/>
          <p:cNvSpPr txBox="1"/>
          <p:nvPr/>
        </p:nvSpPr>
        <p:spPr>
          <a:xfrm>
            <a:off x="179512" y="4798893"/>
            <a:ext cx="2112373" cy="646331"/>
          </a:xfrm>
          <a:prstGeom prst="rect">
            <a:avLst/>
          </a:prstGeom>
          <a:solidFill>
            <a:srgbClr val="FFFFCC"/>
          </a:solidFill>
        </p:spPr>
        <p:txBody>
          <a:bodyPr wrap="none" rtlCol="0">
            <a:spAutoFit/>
          </a:bodyPr>
          <a:lstStyle/>
          <a:p>
            <a:r>
              <a:rPr lang="es-NI" sz="1200" b="1" dirty="0" smtClean="0"/>
              <a:t>Tramo III: </a:t>
            </a:r>
          </a:p>
          <a:p>
            <a:r>
              <a:rPr lang="es-NI" sz="1200" dirty="0" smtClean="0"/>
              <a:t>San Juan del Sur – Frontera C.R</a:t>
            </a:r>
          </a:p>
          <a:p>
            <a:r>
              <a:rPr lang="es-NI" sz="1200" dirty="0" smtClean="0"/>
              <a:t>(36 km)</a:t>
            </a:r>
            <a:endParaRPr lang="es-NI" sz="1200" dirty="0"/>
          </a:p>
        </p:txBody>
      </p:sp>
      <p:sp>
        <p:nvSpPr>
          <p:cNvPr id="15" name="Text Box 253"/>
          <p:cNvSpPr txBox="1">
            <a:spLocks noChangeArrowheads="1"/>
          </p:cNvSpPr>
          <p:nvPr/>
        </p:nvSpPr>
        <p:spPr bwMode="auto">
          <a:xfrm>
            <a:off x="3035046" y="124400"/>
            <a:ext cx="5943600" cy="2400657"/>
          </a:xfrm>
          <a:prstGeom prst="rect">
            <a:avLst/>
          </a:prstGeom>
          <a:solidFill>
            <a:srgbClr val="DDDDDD"/>
          </a:solidFill>
          <a:ln w="12700">
            <a:solidFill>
              <a:srgbClr val="33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336699"/>
              </a:buClr>
              <a:buSzPct val="50000"/>
              <a:buFont typeface="Wingdings" pitchFamily="2" charset="2"/>
              <a:buChar char="q"/>
            </a:pPr>
            <a:r>
              <a:rPr lang="es-ES_tradnl" sz="2000" dirty="0">
                <a:solidFill>
                  <a:srgbClr val="336BBD"/>
                </a:solidFill>
              </a:rPr>
              <a:t>El Proyecto Consiste </a:t>
            </a:r>
            <a:r>
              <a:rPr lang="es-ES_tradnl" sz="2000" dirty="0" smtClean="0">
                <a:solidFill>
                  <a:srgbClr val="336BBD"/>
                </a:solidFill>
              </a:rPr>
              <a:t>en realizar los Estudios de Factibilidad, </a:t>
            </a:r>
            <a:r>
              <a:rPr lang="es-ES_tradnl" sz="2000" dirty="0">
                <a:solidFill>
                  <a:srgbClr val="336BBD"/>
                </a:solidFill>
              </a:rPr>
              <a:t>Diseños y Construcción de </a:t>
            </a:r>
            <a:r>
              <a:rPr lang="es-ES_tradnl" sz="2000" dirty="0" smtClean="0">
                <a:solidFill>
                  <a:srgbClr val="336BBD"/>
                </a:solidFill>
              </a:rPr>
              <a:t>141 Km </a:t>
            </a:r>
            <a:r>
              <a:rPr lang="es-ES_tradnl" sz="2000" dirty="0">
                <a:solidFill>
                  <a:srgbClr val="336BBD"/>
                </a:solidFill>
              </a:rPr>
              <a:t>de carretera a lo largo del Litoral </a:t>
            </a:r>
            <a:r>
              <a:rPr lang="es-ES_tradnl" sz="2000" dirty="0" smtClean="0">
                <a:solidFill>
                  <a:srgbClr val="336BBD"/>
                </a:solidFill>
              </a:rPr>
              <a:t>Pacífico de Nicaragua.</a:t>
            </a:r>
            <a:endParaRPr lang="es-ES_tradnl" sz="2000" dirty="0">
              <a:solidFill>
                <a:srgbClr val="336BBD"/>
              </a:solidFill>
            </a:endParaRPr>
          </a:p>
          <a:p>
            <a:pPr>
              <a:spcBef>
                <a:spcPct val="50000"/>
              </a:spcBef>
              <a:buClr>
                <a:srgbClr val="336699"/>
              </a:buClr>
              <a:buSzPct val="50000"/>
              <a:buFont typeface="Wingdings" pitchFamily="2" charset="2"/>
              <a:buChar char="q"/>
            </a:pPr>
            <a:r>
              <a:rPr lang="es-ES_tradnl" sz="2000" dirty="0" smtClean="0">
                <a:solidFill>
                  <a:srgbClr val="336BBD"/>
                </a:solidFill>
              </a:rPr>
              <a:t>Teniéndose un </a:t>
            </a:r>
            <a:r>
              <a:rPr lang="es-ES_tradnl" sz="2000" dirty="0">
                <a:solidFill>
                  <a:srgbClr val="336BBD"/>
                </a:solidFill>
              </a:rPr>
              <a:t>Costo </a:t>
            </a:r>
            <a:r>
              <a:rPr lang="es-ES_tradnl" sz="2000" dirty="0" smtClean="0">
                <a:solidFill>
                  <a:srgbClr val="336BBD"/>
                </a:solidFill>
              </a:rPr>
              <a:t>aproximado de </a:t>
            </a:r>
            <a:r>
              <a:rPr lang="es-ES_tradnl" sz="2000" dirty="0">
                <a:solidFill>
                  <a:srgbClr val="336BBD"/>
                </a:solidFill>
              </a:rPr>
              <a:t>US$ </a:t>
            </a:r>
            <a:r>
              <a:rPr lang="es-ES_tradnl" sz="2000" dirty="0" smtClean="0">
                <a:solidFill>
                  <a:srgbClr val="336BBD"/>
                </a:solidFill>
              </a:rPr>
              <a:t>130 </a:t>
            </a:r>
            <a:r>
              <a:rPr lang="es-ES_tradnl" sz="2000" dirty="0">
                <a:solidFill>
                  <a:srgbClr val="336BBD"/>
                </a:solidFill>
              </a:rPr>
              <a:t>Millones</a:t>
            </a:r>
            <a:r>
              <a:rPr lang="es-MX" sz="2000" dirty="0">
                <a:solidFill>
                  <a:srgbClr val="336BBD"/>
                </a:solidFill>
              </a:rPr>
              <a:t>: </a:t>
            </a:r>
            <a:r>
              <a:rPr lang="es-MX" sz="2000" dirty="0" smtClean="0">
                <a:solidFill>
                  <a:srgbClr val="336BBD"/>
                </a:solidFill>
              </a:rPr>
              <a:t>en el cual se </a:t>
            </a:r>
            <a:r>
              <a:rPr lang="es-ES_tradnl" sz="2000" dirty="0" smtClean="0">
                <a:solidFill>
                  <a:srgbClr val="336BBD"/>
                </a:solidFill>
              </a:rPr>
              <a:t>incluye </a:t>
            </a:r>
            <a:r>
              <a:rPr lang="es-ES_tradnl" sz="2000" dirty="0">
                <a:solidFill>
                  <a:srgbClr val="336BBD"/>
                </a:solidFill>
              </a:rPr>
              <a:t>Estudios y Diseños, Construcción y Supervisión</a:t>
            </a:r>
          </a:p>
        </p:txBody>
      </p:sp>
    </p:spTree>
    <p:extLst>
      <p:ext uri="{BB962C8B-B14F-4D97-AF65-F5344CB8AC3E}">
        <p14:creationId xmlns:p14="http://schemas.microsoft.com/office/powerpoint/2010/main" val="8484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499"/>
                                          </p:stCondLst>
                                        </p:cTn>
                                        <p:tgtEl>
                                          <p:spTgt spid="7"/>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27" grpId="0" animBg="1"/>
      <p:bldP spid="28" grpId="0" animBg="1"/>
      <p:bldP spid="29" grpId="0" animBg="1"/>
      <p:bldP spid="15" grpId="0" animBg="1"/>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10454</TotalTime>
  <Words>2430</Words>
  <Application>Microsoft Office PowerPoint</Application>
  <PresentationFormat>Carta (216 x 279 mm)</PresentationFormat>
  <Paragraphs>249</Paragraphs>
  <Slides>39</Slides>
  <Notes>15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39</vt:i4>
      </vt:variant>
    </vt:vector>
  </HeadingPairs>
  <TitlesOfParts>
    <vt:vector size="42" baseType="lpstr">
      <vt:lpstr>Retrospección</vt:lpstr>
      <vt:lpstr>Imagen</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proyecto mti</dc:creator>
  <cp:lastModifiedBy>Amadeo Santana</cp:lastModifiedBy>
  <cp:revision>823</cp:revision>
  <cp:lastPrinted>2014-08-01T01:22:09Z</cp:lastPrinted>
  <dcterms:created xsi:type="dcterms:W3CDTF">2013-06-15T20:53:13Z</dcterms:created>
  <dcterms:modified xsi:type="dcterms:W3CDTF">2017-01-31T17:05:04Z</dcterms:modified>
</cp:coreProperties>
</file>